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2" r:id="rId16"/>
    <p:sldId id="271" r:id="rId17"/>
    <p:sldId id="274"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719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notesViewPr>
    <p:cSldViewPr>
      <p:cViewPr varScale="1">
        <p:scale>
          <a:sx n="87" d="100"/>
          <a:sy n="87" d="100"/>
        </p:scale>
        <p:origin x="-156"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F4170AD-AEB0-4F84-AC8B-C2CCB07682BF}" type="datetimeFigureOut">
              <a:rPr lang="fr-BE" smtClean="0"/>
              <a:pPr/>
              <a:t>28/10/2019</a:t>
            </a:fld>
            <a:endParaRPr lang="fr-BE" dirty="0"/>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BE" dirty="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F20756-66D2-4907-8554-2F65961CBB76}" type="slidenum">
              <a:rPr lang="fr-BE" smtClean="0"/>
              <a:pPr/>
              <a:t>‹N°›</a:t>
            </a:fld>
            <a:endParaRPr lang="fr-BE" dirty="0"/>
          </a:p>
        </p:txBody>
      </p:sp>
    </p:spTree>
    <p:extLst>
      <p:ext uri="{BB962C8B-B14F-4D97-AF65-F5344CB8AC3E}">
        <p14:creationId xmlns:p14="http://schemas.microsoft.com/office/powerpoint/2010/main" xmlns="" val="2341626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1</a:t>
            </a:fld>
            <a:endParaRPr lang="fr-BE" dirty="0"/>
          </a:p>
        </p:txBody>
      </p:sp>
    </p:spTree>
    <p:extLst>
      <p:ext uri="{BB962C8B-B14F-4D97-AF65-F5344CB8AC3E}">
        <p14:creationId xmlns:p14="http://schemas.microsoft.com/office/powerpoint/2010/main" xmlns="" val="3438102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10</a:t>
            </a:fld>
            <a:endParaRPr lang="fr-BE" dirty="0"/>
          </a:p>
        </p:txBody>
      </p:sp>
    </p:spTree>
    <p:extLst>
      <p:ext uri="{BB962C8B-B14F-4D97-AF65-F5344CB8AC3E}">
        <p14:creationId xmlns:p14="http://schemas.microsoft.com/office/powerpoint/2010/main" xmlns="" val="41955675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11</a:t>
            </a:fld>
            <a:endParaRPr lang="fr-BE" dirty="0"/>
          </a:p>
        </p:txBody>
      </p:sp>
      <p:sp>
        <p:nvSpPr>
          <p:cNvPr id="5" name="Espace réservé des commentaires 4"/>
          <p:cNvSpPr>
            <a:spLocks noGrp="1"/>
          </p:cNvSpPr>
          <p:nvPr>
            <p:ph type="body" sz="quarter" idx="11"/>
          </p:nvPr>
        </p:nvSpPr>
        <p:spPr/>
        <p:txBody>
          <a:bodyPr/>
          <a:lstStyle/>
          <a:p>
            <a:endParaRPr lang="fr-BE"/>
          </a:p>
        </p:txBody>
      </p:sp>
    </p:spTree>
    <p:extLst>
      <p:ext uri="{BB962C8B-B14F-4D97-AF65-F5344CB8AC3E}">
        <p14:creationId xmlns:p14="http://schemas.microsoft.com/office/powerpoint/2010/main" xmlns="" val="28729150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12</a:t>
            </a:fld>
            <a:endParaRPr lang="fr-BE" dirty="0"/>
          </a:p>
        </p:txBody>
      </p:sp>
      <p:sp>
        <p:nvSpPr>
          <p:cNvPr id="5" name="Espace réservé des commentaires 4"/>
          <p:cNvSpPr>
            <a:spLocks noGrp="1"/>
          </p:cNvSpPr>
          <p:nvPr>
            <p:ph type="body" sz="quarter" idx="11"/>
          </p:nvPr>
        </p:nvSpPr>
        <p:spPr/>
        <p:txBody>
          <a:bodyPr/>
          <a:lstStyle/>
          <a:p>
            <a:endParaRPr lang="fr-BE"/>
          </a:p>
        </p:txBody>
      </p:sp>
    </p:spTree>
    <p:extLst>
      <p:ext uri="{BB962C8B-B14F-4D97-AF65-F5344CB8AC3E}">
        <p14:creationId xmlns:p14="http://schemas.microsoft.com/office/powerpoint/2010/main" xmlns="" val="22529369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13</a:t>
            </a:fld>
            <a:endParaRPr lang="fr-BE" dirty="0"/>
          </a:p>
        </p:txBody>
      </p:sp>
    </p:spTree>
    <p:extLst>
      <p:ext uri="{BB962C8B-B14F-4D97-AF65-F5344CB8AC3E}">
        <p14:creationId xmlns:p14="http://schemas.microsoft.com/office/powerpoint/2010/main" xmlns="" val="32707218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14</a:t>
            </a:fld>
            <a:endParaRPr lang="fr-BE" dirty="0"/>
          </a:p>
        </p:txBody>
      </p:sp>
      <p:sp>
        <p:nvSpPr>
          <p:cNvPr id="5" name="Espace réservé des commentaires 4"/>
          <p:cNvSpPr>
            <a:spLocks noGrp="1"/>
          </p:cNvSpPr>
          <p:nvPr>
            <p:ph type="body" sz="quarter" idx="11"/>
          </p:nvPr>
        </p:nvSpPr>
        <p:spPr/>
        <p:txBody>
          <a:bodyPr/>
          <a:lstStyle/>
          <a:p>
            <a:endParaRPr lang="fr-BE"/>
          </a:p>
        </p:txBody>
      </p:sp>
    </p:spTree>
    <p:extLst>
      <p:ext uri="{BB962C8B-B14F-4D97-AF65-F5344CB8AC3E}">
        <p14:creationId xmlns:p14="http://schemas.microsoft.com/office/powerpoint/2010/main" xmlns="" val="41592986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15</a:t>
            </a:fld>
            <a:endParaRPr lang="fr-BE" dirty="0"/>
          </a:p>
        </p:txBody>
      </p:sp>
    </p:spTree>
    <p:extLst>
      <p:ext uri="{BB962C8B-B14F-4D97-AF65-F5344CB8AC3E}">
        <p14:creationId xmlns:p14="http://schemas.microsoft.com/office/powerpoint/2010/main" xmlns="" val="12897431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16</a:t>
            </a:fld>
            <a:endParaRPr lang="fr-BE" dirty="0"/>
          </a:p>
        </p:txBody>
      </p:sp>
    </p:spTree>
    <p:extLst>
      <p:ext uri="{BB962C8B-B14F-4D97-AF65-F5344CB8AC3E}">
        <p14:creationId xmlns:p14="http://schemas.microsoft.com/office/powerpoint/2010/main" xmlns="" val="754640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4" name="Espace réservé du numéro de diapositive 3"/>
          <p:cNvSpPr>
            <a:spLocks noGrp="1"/>
          </p:cNvSpPr>
          <p:nvPr>
            <p:ph type="sldNum" sz="quarter" idx="10"/>
          </p:nvPr>
        </p:nvSpPr>
        <p:spPr/>
        <p:txBody>
          <a:bodyPr/>
          <a:lstStyle/>
          <a:p>
            <a:fld id="{53F20756-66D2-4907-8554-2F65961CBB76}" type="slidenum">
              <a:rPr lang="fr-BE" smtClean="0"/>
              <a:pPr/>
              <a:t>17</a:t>
            </a:fld>
            <a:endParaRPr lang="fr-BE" dirty="0"/>
          </a:p>
        </p:txBody>
      </p:sp>
      <p:sp>
        <p:nvSpPr>
          <p:cNvPr id="5" name="Espace réservé des commentaires 4"/>
          <p:cNvSpPr>
            <a:spLocks noGrp="1"/>
          </p:cNvSpPr>
          <p:nvPr>
            <p:ph type="body" sz="quarter" idx="11"/>
          </p:nvPr>
        </p:nvSpPr>
        <p:spPr/>
        <p:txBody>
          <a:bodyPr/>
          <a:lstStyle/>
          <a:p>
            <a:endParaRPr lang="fr-BE"/>
          </a:p>
        </p:txBody>
      </p:sp>
    </p:spTree>
    <p:extLst>
      <p:ext uri="{BB962C8B-B14F-4D97-AF65-F5344CB8AC3E}">
        <p14:creationId xmlns:p14="http://schemas.microsoft.com/office/powerpoint/2010/main" xmlns="" val="959414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2</a:t>
            </a:fld>
            <a:endParaRPr lang="fr-BE" dirty="0"/>
          </a:p>
        </p:txBody>
      </p:sp>
    </p:spTree>
    <p:extLst>
      <p:ext uri="{BB962C8B-B14F-4D97-AF65-F5344CB8AC3E}">
        <p14:creationId xmlns:p14="http://schemas.microsoft.com/office/powerpoint/2010/main" xmlns="" val="1923516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3</a:t>
            </a:fld>
            <a:endParaRPr lang="fr-BE" dirty="0"/>
          </a:p>
        </p:txBody>
      </p:sp>
    </p:spTree>
    <p:extLst>
      <p:ext uri="{BB962C8B-B14F-4D97-AF65-F5344CB8AC3E}">
        <p14:creationId xmlns:p14="http://schemas.microsoft.com/office/powerpoint/2010/main" xmlns="" val="40897689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4</a:t>
            </a:fld>
            <a:endParaRPr lang="fr-BE" dirty="0"/>
          </a:p>
        </p:txBody>
      </p:sp>
    </p:spTree>
    <p:extLst>
      <p:ext uri="{BB962C8B-B14F-4D97-AF65-F5344CB8AC3E}">
        <p14:creationId xmlns:p14="http://schemas.microsoft.com/office/powerpoint/2010/main" xmlns="" val="23105658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Tx/>
              <a:buChar char="-"/>
            </a:pPr>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5</a:t>
            </a:fld>
            <a:endParaRPr lang="fr-BE" dirty="0"/>
          </a:p>
        </p:txBody>
      </p:sp>
    </p:spTree>
    <p:extLst>
      <p:ext uri="{BB962C8B-B14F-4D97-AF65-F5344CB8AC3E}">
        <p14:creationId xmlns:p14="http://schemas.microsoft.com/office/powerpoint/2010/main" xmlns="" val="2924280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6</a:t>
            </a:fld>
            <a:endParaRPr lang="fr-BE" dirty="0"/>
          </a:p>
        </p:txBody>
      </p:sp>
    </p:spTree>
    <p:extLst>
      <p:ext uri="{BB962C8B-B14F-4D97-AF65-F5344CB8AC3E}">
        <p14:creationId xmlns:p14="http://schemas.microsoft.com/office/powerpoint/2010/main" xmlns="" val="30850710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7</a:t>
            </a:fld>
            <a:endParaRPr lang="fr-BE" dirty="0"/>
          </a:p>
        </p:txBody>
      </p:sp>
    </p:spTree>
    <p:extLst>
      <p:ext uri="{BB962C8B-B14F-4D97-AF65-F5344CB8AC3E}">
        <p14:creationId xmlns:p14="http://schemas.microsoft.com/office/powerpoint/2010/main" xmlns="" val="3664218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5C2319F7-CCC5-4388-B850-3502A62A746D}" type="slidenum">
              <a:rPr lang="fr-BE" smtClean="0"/>
              <a:pPr/>
              <a:t>8</a:t>
            </a:fld>
            <a:endParaRPr lang="fr-BE" dirty="0"/>
          </a:p>
        </p:txBody>
      </p:sp>
    </p:spTree>
    <p:extLst>
      <p:ext uri="{BB962C8B-B14F-4D97-AF65-F5344CB8AC3E}">
        <p14:creationId xmlns:p14="http://schemas.microsoft.com/office/powerpoint/2010/main" xmlns="" val="3000490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BE" dirty="0"/>
          </a:p>
        </p:txBody>
      </p:sp>
      <p:sp>
        <p:nvSpPr>
          <p:cNvPr id="4" name="Espace réservé du numéro de diapositive 3"/>
          <p:cNvSpPr>
            <a:spLocks noGrp="1"/>
          </p:cNvSpPr>
          <p:nvPr>
            <p:ph type="sldNum" sz="quarter" idx="10"/>
          </p:nvPr>
        </p:nvSpPr>
        <p:spPr/>
        <p:txBody>
          <a:bodyPr/>
          <a:lstStyle/>
          <a:p>
            <a:fld id="{E15E08EC-DE0A-4D46-89A9-E18D42E61F30}" type="slidenum">
              <a:rPr lang="fr-BE" smtClean="0"/>
              <a:pPr/>
              <a:t>9</a:t>
            </a:fld>
            <a:endParaRPr lang="fr-BE" dirty="0"/>
          </a:p>
        </p:txBody>
      </p:sp>
    </p:spTree>
    <p:extLst>
      <p:ext uri="{BB962C8B-B14F-4D97-AF65-F5344CB8AC3E}">
        <p14:creationId xmlns:p14="http://schemas.microsoft.com/office/powerpoint/2010/main" xmlns="" val="3093220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07BA6AA-6B5F-448F-BE7B-85C30E4ACA38}" type="datetimeFigureOut">
              <a:rPr lang="fr-BE" smtClean="0"/>
              <a:pPr/>
              <a:t>28/10/2019</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3C920F3B-5B6B-4ED3-A9B7-BD9942D0ED4C}" type="slidenum">
              <a:rPr lang="fr-BE" smtClean="0"/>
              <a:pPr/>
              <a:t>‹N°›</a:t>
            </a:fld>
            <a:endParaRPr lang="fr-BE"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dirty="0" smtClean="0"/>
              <a:t>Cliquez pour modifier le style du titre</a:t>
            </a:r>
            <a:endParaRPr lang="fr-BE" dirty="0"/>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7BA6AA-6B5F-448F-BE7B-85C30E4ACA38}" type="datetimeFigureOut">
              <a:rPr lang="fr-BE" smtClean="0"/>
              <a:pPr/>
              <a:t>28/10/2019</a:t>
            </a:fld>
            <a:endParaRPr lang="fr-BE"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20F3B-5B6B-4ED3-A9B7-BD9942D0ED4C}" type="slidenum">
              <a:rPr lang="fr-BE" smtClean="0"/>
              <a:pPr/>
              <a:t>‹N°›</a:t>
            </a:fld>
            <a:endParaRPr lang="fr-BE" dirty="0"/>
          </a:p>
        </p:txBody>
      </p:sp>
      <p:pic>
        <p:nvPicPr>
          <p:cNvPr id="1027" name="Picture 3"/>
          <p:cNvPicPr>
            <a:picLocks noChangeAspect="1" noChangeArrowheads="1"/>
          </p:cNvPicPr>
          <p:nvPr userDrawn="1"/>
        </p:nvPicPr>
        <p:blipFill>
          <a:blip r:embed="rId13" cstate="print"/>
          <a:srcRect/>
          <a:stretch>
            <a:fillRect/>
          </a:stretch>
        </p:blipFill>
        <p:spPr bwMode="auto">
          <a:xfrm>
            <a:off x="-48225" y="0"/>
            <a:ext cx="9192225" cy="6891631"/>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BE" b="1" dirty="0" smtClean="0">
                <a:solidFill>
                  <a:srgbClr val="002060"/>
                </a:solidFill>
              </a:rPr>
              <a:t>Les clauses sociales, environnementales et éthiques</a:t>
            </a:r>
            <a:endParaRPr lang="fr-BE" b="1" dirty="0">
              <a:solidFill>
                <a:srgbClr val="002060"/>
              </a:solidFill>
            </a:endParaRPr>
          </a:p>
        </p:txBody>
      </p:sp>
    </p:spTree>
    <p:extLst>
      <p:ext uri="{BB962C8B-B14F-4D97-AF65-F5344CB8AC3E}">
        <p14:creationId xmlns:p14="http://schemas.microsoft.com/office/powerpoint/2010/main" xmlns="" val="3884532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BE" sz="1350" dirty="0" smtClean="0"/>
          </a:p>
          <a:p>
            <a:pPr marL="0" indent="0">
              <a:buNone/>
            </a:pPr>
            <a:endParaRPr lang="fr-BE" sz="1350" dirty="0"/>
          </a:p>
          <a:p>
            <a:pPr marL="0" indent="0">
              <a:buNone/>
            </a:pPr>
            <a:endParaRPr lang="fr-BE" sz="1350" dirty="0" smtClean="0"/>
          </a:p>
          <a:p>
            <a:pPr marL="0" indent="0">
              <a:buNone/>
            </a:pPr>
            <a:endParaRPr lang="fr-BE" sz="1350" dirty="0"/>
          </a:p>
          <a:p>
            <a:pPr>
              <a:buFontTx/>
              <a:buChar char="-"/>
            </a:pPr>
            <a:r>
              <a:rPr lang="fr-BE" sz="2000" b="1" dirty="0">
                <a:solidFill>
                  <a:srgbClr val="002060"/>
                </a:solidFill>
              </a:rPr>
              <a:t>Motifs d’exclusion obligatoires </a:t>
            </a:r>
            <a:r>
              <a:rPr lang="fr-BE" sz="2000" dirty="0">
                <a:solidFill>
                  <a:srgbClr val="002060"/>
                </a:solidFill>
              </a:rPr>
              <a:t>: </a:t>
            </a:r>
          </a:p>
          <a:p>
            <a:pPr>
              <a:buFont typeface="Wingdings" panose="05000000000000000000" pitchFamily="2" charset="2"/>
              <a:buChar char="à"/>
            </a:pPr>
            <a:r>
              <a:rPr lang="fr-BE" sz="2000" dirty="0">
                <a:solidFill>
                  <a:srgbClr val="002060"/>
                </a:solidFill>
                <a:sym typeface="Wingdings" panose="05000000000000000000" pitchFamily="2" charset="2"/>
              </a:rPr>
              <a:t>Obligation d’exclure un candidat ou soumissionnaire qui aurait fait l’objet d’une condamnation passée en force de chose jugée pour une série d’infractions prévues par la loi (sous réserve des mesures correctrices) </a:t>
            </a:r>
            <a:endParaRPr lang="fr-BE" sz="2000" dirty="0" smtClean="0">
              <a:solidFill>
                <a:srgbClr val="002060"/>
              </a:solidFill>
              <a:sym typeface="Wingdings" panose="05000000000000000000" pitchFamily="2" charset="2"/>
            </a:endParaRPr>
          </a:p>
          <a:p>
            <a:pPr>
              <a:buFont typeface="Wingdings" panose="05000000000000000000" pitchFamily="2" charset="2"/>
              <a:buChar char="à"/>
            </a:pPr>
            <a:endParaRPr lang="fr-BE" sz="2000" dirty="0">
              <a:solidFill>
                <a:srgbClr val="002060"/>
              </a:solidFill>
              <a:sym typeface="Wingdings" panose="05000000000000000000" pitchFamily="2" charset="2"/>
            </a:endParaRPr>
          </a:p>
          <a:p>
            <a:pPr marL="0" indent="0">
              <a:buNone/>
            </a:pPr>
            <a:r>
              <a:rPr lang="fr-BE" sz="2000" dirty="0">
                <a:solidFill>
                  <a:srgbClr val="002060"/>
                </a:solidFill>
                <a:sym typeface="Wingdings" panose="05000000000000000000" pitchFamily="2" charset="2"/>
              </a:rPr>
              <a:t>Parmi ceux-ci : </a:t>
            </a:r>
            <a:endParaRPr lang="fr-BE" sz="2000" dirty="0">
              <a:solidFill>
                <a:srgbClr val="002060"/>
              </a:solidFill>
            </a:endParaRPr>
          </a:p>
          <a:p>
            <a:pPr>
              <a:buFont typeface="Wingdings" panose="05000000000000000000" pitchFamily="2" charset="2"/>
              <a:buChar char="q"/>
            </a:pPr>
            <a:r>
              <a:rPr lang="fr-BE" sz="2000" dirty="0">
                <a:solidFill>
                  <a:srgbClr val="002060"/>
                </a:solidFill>
              </a:rPr>
              <a:t>Travail des enfants et traite des êtres humains </a:t>
            </a:r>
          </a:p>
          <a:p>
            <a:pPr marL="0" indent="0">
              <a:buNone/>
            </a:pPr>
            <a:r>
              <a:rPr lang="fr-BE" sz="2000" dirty="0"/>
              <a:t> </a:t>
            </a:r>
          </a:p>
        </p:txBody>
      </p:sp>
      <p:sp>
        <p:nvSpPr>
          <p:cNvPr id="5" name="Rectangle à coins arrondis 4"/>
          <p:cNvSpPr/>
          <p:nvPr/>
        </p:nvSpPr>
        <p:spPr>
          <a:xfrm>
            <a:off x="457200" y="404664"/>
            <a:ext cx="1440000" cy="1440000"/>
          </a:xfrm>
          <a:prstGeom prst="roundRect">
            <a:avLst>
              <a:gd name="adj" fmla="val 13616"/>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bg1"/>
                </a:solidFill>
                <a:latin typeface="Century Gothic" panose="020B0502020202020204" pitchFamily="34" charset="0"/>
              </a:rPr>
              <a:t>Accès au marché</a:t>
            </a:r>
          </a:p>
          <a:p>
            <a:pPr algn="ctr"/>
            <a:r>
              <a:rPr lang="fr-BE" sz="1100" b="1" dirty="0">
                <a:solidFill>
                  <a:schemeClr val="bg1"/>
                </a:solidFill>
                <a:latin typeface="Century Gothic" panose="020B0502020202020204" pitchFamily="34" charset="0"/>
              </a:rPr>
              <a:t>(motifs d’exclusion et sélection qualitative)</a:t>
            </a:r>
          </a:p>
        </p:txBody>
      </p:sp>
      <p:sp>
        <p:nvSpPr>
          <p:cNvPr id="2" name="Titre 1"/>
          <p:cNvSpPr>
            <a:spLocks noGrp="1"/>
          </p:cNvSpPr>
          <p:nvPr>
            <p:ph type="title"/>
          </p:nvPr>
        </p:nvSpPr>
        <p:spPr>
          <a:xfrm>
            <a:off x="1763688" y="274638"/>
            <a:ext cx="6923112" cy="1143000"/>
          </a:xfrm>
        </p:spPr>
        <p:txBody>
          <a:bodyPr>
            <a:normAutofit fontScale="90000"/>
          </a:bodyPr>
          <a:lstStyle/>
          <a:p>
            <a:r>
              <a:rPr lang="fr-BE" dirty="0" smtClean="0"/>
              <a:t>		</a:t>
            </a:r>
            <a:r>
              <a:rPr lang="fr-BE" dirty="0"/>
              <a:t/>
            </a:r>
            <a:br>
              <a:rPr lang="fr-BE" dirty="0"/>
            </a:br>
            <a:r>
              <a:rPr lang="fr-BE" dirty="0" smtClean="0">
                <a:solidFill>
                  <a:srgbClr val="002060"/>
                </a:solidFill>
              </a:rPr>
              <a:t>Motifs d’exclusion obligatoires</a:t>
            </a:r>
            <a:endParaRPr lang="fr-BE" dirty="0">
              <a:solidFill>
                <a:srgbClr val="002060"/>
              </a:solidFill>
            </a:endParaRPr>
          </a:p>
        </p:txBody>
      </p:sp>
    </p:spTree>
    <p:extLst>
      <p:ext uri="{BB962C8B-B14F-4D97-AF65-F5344CB8AC3E}">
        <p14:creationId xmlns:p14="http://schemas.microsoft.com/office/powerpoint/2010/main" xmlns="" val="39630637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95536" y="2204864"/>
            <a:ext cx="8229600" cy="4525963"/>
          </a:xfrm>
        </p:spPr>
        <p:txBody>
          <a:bodyPr>
            <a:normAutofit/>
          </a:bodyPr>
          <a:lstStyle/>
          <a:p>
            <a:pPr marL="0" indent="0">
              <a:buNone/>
            </a:pPr>
            <a:endParaRPr lang="fr-BE" sz="1350" dirty="0"/>
          </a:p>
          <a:p>
            <a:pPr>
              <a:buFontTx/>
              <a:buChar char="-"/>
            </a:pPr>
            <a:r>
              <a:rPr lang="fr-BE" sz="2000" b="1" dirty="0">
                <a:solidFill>
                  <a:srgbClr val="002060"/>
                </a:solidFill>
              </a:rPr>
              <a:t>Motifs d’exclusion facultatifs </a:t>
            </a:r>
            <a:r>
              <a:rPr lang="fr-BE" sz="2000" dirty="0">
                <a:solidFill>
                  <a:srgbClr val="002060"/>
                </a:solidFill>
              </a:rPr>
              <a:t>: </a:t>
            </a:r>
          </a:p>
          <a:p>
            <a:pPr marL="0" indent="0">
              <a:buNone/>
            </a:pPr>
            <a:endParaRPr lang="fr-BE" sz="2000" dirty="0">
              <a:solidFill>
                <a:srgbClr val="002060"/>
              </a:solidFill>
              <a:sym typeface="Wingdings" panose="05000000000000000000" pitchFamily="2" charset="2"/>
            </a:endParaRPr>
          </a:p>
          <a:p>
            <a:pPr>
              <a:buFont typeface="Wingdings" panose="05000000000000000000" pitchFamily="2" charset="2"/>
              <a:buChar char="à"/>
            </a:pPr>
            <a:r>
              <a:rPr lang="fr-BE" sz="2000" dirty="0">
                <a:solidFill>
                  <a:srgbClr val="002060"/>
                </a:solidFill>
                <a:sym typeface="Wingdings" panose="05000000000000000000" pitchFamily="2" charset="2"/>
              </a:rPr>
              <a:t>Possibilité d’exclure un candidat ou soumissionnaire</a:t>
            </a:r>
          </a:p>
          <a:p>
            <a:pPr marL="0" indent="0">
              <a:buNone/>
            </a:pPr>
            <a:endParaRPr lang="fr-BE" sz="2000" dirty="0">
              <a:solidFill>
                <a:srgbClr val="002060"/>
              </a:solidFill>
              <a:sym typeface="Wingdings" panose="05000000000000000000" pitchFamily="2" charset="2"/>
            </a:endParaRPr>
          </a:p>
          <a:p>
            <a:pPr marL="0" indent="0">
              <a:buNone/>
            </a:pPr>
            <a:r>
              <a:rPr lang="fr-BE" sz="2000" dirty="0">
                <a:solidFill>
                  <a:srgbClr val="002060"/>
                </a:solidFill>
                <a:sym typeface="Wingdings" panose="05000000000000000000" pitchFamily="2" charset="2"/>
              </a:rPr>
              <a:t>Relevons : </a:t>
            </a:r>
            <a:endParaRPr lang="fr-BE" sz="2000" dirty="0">
              <a:solidFill>
                <a:srgbClr val="002060"/>
              </a:solidFill>
            </a:endParaRPr>
          </a:p>
          <a:p>
            <a:pPr>
              <a:buFont typeface="Wingdings" panose="05000000000000000000" pitchFamily="2" charset="2"/>
              <a:buChar char="q"/>
            </a:pPr>
            <a:r>
              <a:rPr lang="fr-BE" sz="2000" dirty="0">
                <a:solidFill>
                  <a:srgbClr val="002060"/>
                </a:solidFill>
              </a:rPr>
              <a:t>Manquement à des obligations en matière de droit environnemental, social et du travail </a:t>
            </a:r>
          </a:p>
          <a:p>
            <a:pPr>
              <a:buFont typeface="Wingdings" panose="05000000000000000000" pitchFamily="2" charset="2"/>
              <a:buChar char="q"/>
            </a:pPr>
            <a:r>
              <a:rPr lang="fr-BE" sz="2000" dirty="0">
                <a:solidFill>
                  <a:srgbClr val="002060"/>
                </a:solidFill>
              </a:rPr>
              <a:t>Faute professionnelle grave </a:t>
            </a:r>
          </a:p>
          <a:p>
            <a:pPr marL="0" indent="0">
              <a:buNone/>
            </a:pPr>
            <a:r>
              <a:rPr lang="fr-BE" sz="1350" dirty="0"/>
              <a:t> </a:t>
            </a:r>
            <a:endParaRPr lang="fr-BE" dirty="0"/>
          </a:p>
        </p:txBody>
      </p:sp>
      <p:sp>
        <p:nvSpPr>
          <p:cNvPr id="2" name="Titre 1"/>
          <p:cNvSpPr>
            <a:spLocks noGrp="1"/>
          </p:cNvSpPr>
          <p:nvPr>
            <p:ph type="title"/>
          </p:nvPr>
        </p:nvSpPr>
        <p:spPr>
          <a:xfrm>
            <a:off x="457200" y="553164"/>
            <a:ext cx="8229600" cy="1143000"/>
          </a:xfrm>
        </p:spPr>
        <p:txBody>
          <a:bodyPr>
            <a:normAutofit fontScale="90000"/>
          </a:bodyPr>
          <a:lstStyle/>
          <a:p>
            <a:r>
              <a:rPr lang="fr-BE" dirty="0" smtClean="0"/>
              <a:t>		</a:t>
            </a:r>
            <a:r>
              <a:rPr lang="fr-BE" dirty="0" smtClean="0">
                <a:solidFill>
                  <a:srgbClr val="002060"/>
                </a:solidFill>
              </a:rPr>
              <a:t>Motifs d’exclusion facultatifs</a:t>
            </a:r>
            <a:endParaRPr lang="fr-BE" dirty="0">
              <a:solidFill>
                <a:srgbClr val="002060"/>
              </a:solidFill>
            </a:endParaRPr>
          </a:p>
        </p:txBody>
      </p:sp>
      <p:sp>
        <p:nvSpPr>
          <p:cNvPr id="6" name="Rectangle à coins arrondis 5"/>
          <p:cNvSpPr/>
          <p:nvPr/>
        </p:nvSpPr>
        <p:spPr>
          <a:xfrm>
            <a:off x="457200" y="404664"/>
            <a:ext cx="1440000" cy="1440000"/>
          </a:xfrm>
          <a:prstGeom prst="roundRect">
            <a:avLst>
              <a:gd name="adj" fmla="val 13616"/>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bg1"/>
                </a:solidFill>
                <a:latin typeface="Century Gothic" panose="020B0502020202020204" pitchFamily="34" charset="0"/>
              </a:rPr>
              <a:t>Accès au marché</a:t>
            </a:r>
          </a:p>
          <a:p>
            <a:pPr algn="ctr"/>
            <a:r>
              <a:rPr lang="fr-BE" sz="1100" b="1" dirty="0">
                <a:solidFill>
                  <a:schemeClr val="bg1"/>
                </a:solidFill>
                <a:latin typeface="Century Gothic" panose="020B0502020202020204" pitchFamily="34" charset="0"/>
              </a:rPr>
              <a:t>(motifs d’exclusion et sélection qualitative)</a:t>
            </a:r>
          </a:p>
        </p:txBody>
      </p:sp>
    </p:spTree>
    <p:extLst>
      <p:ext uri="{BB962C8B-B14F-4D97-AF65-F5344CB8AC3E}">
        <p14:creationId xmlns:p14="http://schemas.microsoft.com/office/powerpoint/2010/main" xmlns="" val="33787933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BE" sz="1350" dirty="0">
              <a:solidFill>
                <a:srgbClr val="002060"/>
              </a:solidFill>
            </a:endParaRPr>
          </a:p>
          <a:p>
            <a:pPr marL="0" indent="0">
              <a:buNone/>
            </a:pPr>
            <a:endParaRPr lang="fr-BE" sz="1350" dirty="0" smtClean="0">
              <a:solidFill>
                <a:srgbClr val="002060"/>
              </a:solidFill>
            </a:endParaRPr>
          </a:p>
          <a:p>
            <a:pPr marL="0" indent="0">
              <a:buNone/>
            </a:pPr>
            <a:endParaRPr lang="fr-BE" sz="1350" dirty="0" smtClean="0">
              <a:solidFill>
                <a:srgbClr val="002060"/>
              </a:solidFill>
            </a:endParaRPr>
          </a:p>
          <a:p>
            <a:pPr marL="0" indent="0">
              <a:buNone/>
            </a:pPr>
            <a:r>
              <a:rPr lang="fr-BE" sz="2000" dirty="0" smtClean="0">
                <a:solidFill>
                  <a:srgbClr val="002060"/>
                </a:solidFill>
              </a:rPr>
              <a:t>Capacité </a:t>
            </a:r>
            <a:r>
              <a:rPr lang="fr-BE" sz="2000" dirty="0">
                <a:solidFill>
                  <a:srgbClr val="002060"/>
                </a:solidFill>
              </a:rPr>
              <a:t>technique : </a:t>
            </a:r>
          </a:p>
          <a:p>
            <a:pPr marL="0" indent="0">
              <a:buNone/>
            </a:pPr>
            <a:endParaRPr lang="fr-BE" sz="2000" dirty="0">
              <a:solidFill>
                <a:srgbClr val="002060"/>
              </a:solidFill>
            </a:endParaRPr>
          </a:p>
          <a:p>
            <a:pPr>
              <a:buFont typeface="Wingdings" panose="05000000000000000000" pitchFamily="2" charset="2"/>
              <a:buChar char="q"/>
            </a:pPr>
            <a:r>
              <a:rPr lang="fr-BE" sz="2000" dirty="0">
                <a:solidFill>
                  <a:srgbClr val="002060"/>
                </a:solidFill>
              </a:rPr>
              <a:t>Liste de fournitures similaires</a:t>
            </a:r>
          </a:p>
          <a:p>
            <a:pPr>
              <a:buFontTx/>
              <a:buChar char="-"/>
            </a:pPr>
            <a:r>
              <a:rPr lang="fr-BE" sz="2000" dirty="0">
                <a:solidFill>
                  <a:srgbClr val="002060"/>
                </a:solidFill>
              </a:rPr>
              <a:t>Références : </a:t>
            </a:r>
            <a:r>
              <a:rPr lang="fr-BE" sz="2000" dirty="0" smtClean="0">
                <a:solidFill>
                  <a:srgbClr val="002060"/>
                </a:solidFill>
              </a:rPr>
              <a:t>préciser que </a:t>
            </a:r>
            <a:r>
              <a:rPr lang="fr-BE" sz="2000" dirty="0">
                <a:solidFill>
                  <a:srgbClr val="002060"/>
                </a:solidFill>
              </a:rPr>
              <a:t>les marchés exécutés </a:t>
            </a:r>
            <a:r>
              <a:rPr lang="fr-BE" sz="2000" dirty="0" smtClean="0">
                <a:solidFill>
                  <a:srgbClr val="002060"/>
                </a:solidFill>
              </a:rPr>
              <a:t>répondent à </a:t>
            </a:r>
            <a:r>
              <a:rPr lang="fr-BE" sz="2000" dirty="0">
                <a:solidFill>
                  <a:srgbClr val="002060"/>
                </a:solidFill>
              </a:rPr>
              <a:t>des exigences environnementales similaires au marché concerné</a:t>
            </a:r>
          </a:p>
          <a:p>
            <a:pPr marL="0" indent="0">
              <a:buNone/>
            </a:pPr>
            <a:endParaRPr lang="fr-BE" sz="2000" dirty="0">
              <a:solidFill>
                <a:srgbClr val="002060"/>
              </a:solidFill>
            </a:endParaRPr>
          </a:p>
          <a:p>
            <a:pPr>
              <a:buFont typeface="Wingdings" panose="05000000000000000000" pitchFamily="2" charset="2"/>
              <a:buChar char="q"/>
            </a:pPr>
            <a:r>
              <a:rPr lang="fr-BE" sz="2000" dirty="0">
                <a:solidFill>
                  <a:srgbClr val="002060"/>
                </a:solidFill>
              </a:rPr>
              <a:t>Indication du système de suivi de la chaîne d’approvisionnement : autorisé dans la mesure où le CSC </a:t>
            </a:r>
            <a:r>
              <a:rPr lang="fr-BE" sz="2000" dirty="0" smtClean="0">
                <a:solidFill>
                  <a:srgbClr val="002060"/>
                </a:solidFill>
              </a:rPr>
              <a:t>contient une clause environnementale ou éthique s’appliquant à l’ensemble de la chaîne d’approvisionnement</a:t>
            </a:r>
            <a:endParaRPr lang="fr-BE" sz="2000" dirty="0">
              <a:solidFill>
                <a:srgbClr val="002060"/>
              </a:solidFill>
            </a:endParaRPr>
          </a:p>
          <a:p>
            <a:pPr marL="0" indent="0">
              <a:buNone/>
            </a:pPr>
            <a:r>
              <a:rPr lang="fr-BE" sz="1350" dirty="0">
                <a:solidFill>
                  <a:srgbClr val="002060"/>
                </a:solidFill>
              </a:rPr>
              <a:t> </a:t>
            </a:r>
            <a:endParaRPr lang="fr-BE" dirty="0">
              <a:solidFill>
                <a:srgbClr val="002060"/>
              </a:solidFill>
            </a:endParaRPr>
          </a:p>
        </p:txBody>
      </p:sp>
      <p:sp>
        <p:nvSpPr>
          <p:cNvPr id="2" name="Titre 1"/>
          <p:cNvSpPr>
            <a:spLocks noGrp="1"/>
          </p:cNvSpPr>
          <p:nvPr>
            <p:ph type="title"/>
          </p:nvPr>
        </p:nvSpPr>
        <p:spPr/>
        <p:txBody>
          <a:bodyPr>
            <a:normAutofit fontScale="90000"/>
          </a:bodyPr>
          <a:lstStyle/>
          <a:p>
            <a:r>
              <a:rPr lang="fr-BE" dirty="0" smtClean="0"/>
              <a:t>		</a:t>
            </a:r>
            <a:br>
              <a:rPr lang="fr-BE" dirty="0" smtClean="0"/>
            </a:br>
            <a:r>
              <a:rPr lang="fr-BE" dirty="0" smtClean="0">
                <a:solidFill>
                  <a:srgbClr val="002060"/>
                </a:solidFill>
              </a:rPr>
              <a:t>Critères de sélection</a:t>
            </a:r>
            <a:endParaRPr lang="fr-BE" dirty="0">
              <a:solidFill>
                <a:srgbClr val="002060"/>
              </a:solidFill>
            </a:endParaRPr>
          </a:p>
        </p:txBody>
      </p:sp>
      <p:sp>
        <p:nvSpPr>
          <p:cNvPr id="6" name="Rectangle à coins arrondis 5"/>
          <p:cNvSpPr/>
          <p:nvPr/>
        </p:nvSpPr>
        <p:spPr>
          <a:xfrm>
            <a:off x="457200" y="404664"/>
            <a:ext cx="1440000" cy="1440000"/>
          </a:xfrm>
          <a:prstGeom prst="roundRect">
            <a:avLst>
              <a:gd name="adj" fmla="val 13616"/>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100" b="1" dirty="0">
                <a:solidFill>
                  <a:schemeClr val="bg1"/>
                </a:solidFill>
                <a:latin typeface="Century Gothic" panose="020B0502020202020204" pitchFamily="34" charset="0"/>
              </a:rPr>
              <a:t>Accès au marché</a:t>
            </a:r>
          </a:p>
          <a:p>
            <a:pPr algn="ctr"/>
            <a:r>
              <a:rPr lang="fr-BE" sz="1100" b="1" dirty="0">
                <a:solidFill>
                  <a:schemeClr val="bg1"/>
                </a:solidFill>
                <a:latin typeface="Century Gothic" panose="020B0502020202020204" pitchFamily="34" charset="0"/>
              </a:rPr>
              <a:t>(motifs d’exclusion et sélection qualitative)</a:t>
            </a:r>
          </a:p>
        </p:txBody>
      </p:sp>
    </p:spTree>
    <p:extLst>
      <p:ext uri="{BB962C8B-B14F-4D97-AF65-F5344CB8AC3E}">
        <p14:creationId xmlns:p14="http://schemas.microsoft.com/office/powerpoint/2010/main" xmlns="" val="4958839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BE" b="1" dirty="0" smtClean="0">
                <a:solidFill>
                  <a:srgbClr val="002060"/>
                </a:solidFill>
              </a:rPr>
              <a:t>       </a:t>
            </a:r>
            <a:br>
              <a:rPr lang="fr-BE" b="1" dirty="0" smtClean="0">
                <a:solidFill>
                  <a:srgbClr val="002060"/>
                </a:solidFill>
              </a:rPr>
            </a:br>
            <a:r>
              <a:rPr lang="fr-BE" b="1" dirty="0">
                <a:solidFill>
                  <a:srgbClr val="002060"/>
                </a:solidFill>
              </a:rPr>
              <a:t> </a:t>
            </a:r>
            <a:r>
              <a:rPr lang="fr-BE" b="1" dirty="0" smtClean="0">
                <a:solidFill>
                  <a:srgbClr val="002060"/>
                </a:solidFill>
              </a:rPr>
              <a:t>       Au terme de la sélection</a:t>
            </a:r>
            <a:endParaRPr lang="fr-BE" b="1" dirty="0">
              <a:solidFill>
                <a:srgbClr val="002060"/>
              </a:solidFill>
            </a:endParaRPr>
          </a:p>
        </p:txBody>
      </p:sp>
      <p:sp>
        <p:nvSpPr>
          <p:cNvPr id="3" name="Espace réservé du contenu 2"/>
          <p:cNvSpPr>
            <a:spLocks noGrp="1"/>
          </p:cNvSpPr>
          <p:nvPr>
            <p:ph idx="1"/>
          </p:nvPr>
        </p:nvSpPr>
        <p:spPr/>
        <p:txBody>
          <a:bodyPr>
            <a:normAutofit/>
          </a:bodyPr>
          <a:lstStyle/>
          <a:p>
            <a:pPr marL="0" indent="0" algn="ctr">
              <a:buNone/>
            </a:pPr>
            <a:endParaRPr lang="fr-BE" sz="4500" dirty="0">
              <a:solidFill>
                <a:srgbClr val="002060"/>
              </a:solidFill>
            </a:endParaRPr>
          </a:p>
          <a:p>
            <a:pPr marL="0" indent="0" algn="ctr">
              <a:buNone/>
            </a:pPr>
            <a:r>
              <a:rPr lang="fr-BE" sz="4500" dirty="0">
                <a:solidFill>
                  <a:srgbClr val="002060"/>
                </a:solidFill>
              </a:rPr>
              <a:t>Stop ou encore ? </a:t>
            </a:r>
          </a:p>
        </p:txBody>
      </p:sp>
      <p:sp>
        <p:nvSpPr>
          <p:cNvPr id="5" name="Rectangle à coins arrondis 4"/>
          <p:cNvSpPr/>
          <p:nvPr/>
        </p:nvSpPr>
        <p:spPr>
          <a:xfrm>
            <a:off x="457200" y="404664"/>
            <a:ext cx="1440000" cy="1440000"/>
          </a:xfrm>
          <a:prstGeom prst="roundRect">
            <a:avLst>
              <a:gd name="adj" fmla="val 13616"/>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400" b="1" dirty="0">
                <a:solidFill>
                  <a:schemeClr val="bg1"/>
                </a:solidFill>
                <a:latin typeface="Century Gothic" panose="020B0502020202020204" pitchFamily="34" charset="0"/>
              </a:rPr>
              <a:t>Accès au marché</a:t>
            </a:r>
          </a:p>
          <a:p>
            <a:pPr algn="ctr"/>
            <a:r>
              <a:rPr lang="fr-BE" sz="1200" b="1" dirty="0">
                <a:solidFill>
                  <a:schemeClr val="bg1"/>
                </a:solidFill>
                <a:latin typeface="Century Gothic" panose="020B0502020202020204" pitchFamily="34" charset="0"/>
              </a:rPr>
              <a:t>(motifs d’exclusion et sélection qualitative)</a:t>
            </a:r>
          </a:p>
        </p:txBody>
      </p:sp>
    </p:spTree>
    <p:extLst>
      <p:ext uri="{BB962C8B-B14F-4D97-AF65-F5344CB8AC3E}">
        <p14:creationId xmlns:p14="http://schemas.microsoft.com/office/powerpoint/2010/main" xmlns="" val="17567300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BE" sz="1800" dirty="0" smtClean="0">
              <a:solidFill>
                <a:srgbClr val="002060"/>
              </a:solidFill>
            </a:endParaRPr>
          </a:p>
          <a:p>
            <a:pPr marL="0" indent="0">
              <a:buNone/>
            </a:pPr>
            <a:endParaRPr lang="fr-BE" sz="1400" dirty="0" smtClean="0">
              <a:solidFill>
                <a:srgbClr val="002060"/>
              </a:solidFill>
            </a:endParaRPr>
          </a:p>
          <a:p>
            <a:pPr marL="0" indent="0">
              <a:buNone/>
            </a:pPr>
            <a:r>
              <a:rPr lang="fr-BE" sz="1800" dirty="0" smtClean="0">
                <a:solidFill>
                  <a:srgbClr val="002060"/>
                </a:solidFill>
              </a:rPr>
              <a:t>Exemples : </a:t>
            </a:r>
          </a:p>
          <a:p>
            <a:pPr marL="0" indent="0">
              <a:buNone/>
            </a:pPr>
            <a:endParaRPr lang="fr-BE" sz="1600" i="1" dirty="0" smtClean="0">
              <a:solidFill>
                <a:srgbClr val="002060"/>
              </a:solidFill>
            </a:endParaRPr>
          </a:p>
          <a:p>
            <a:pPr marL="0" indent="0">
              <a:buNone/>
            </a:pPr>
            <a:r>
              <a:rPr lang="fr-BE" sz="1800" i="1" dirty="0" smtClean="0">
                <a:solidFill>
                  <a:srgbClr val="002060"/>
                </a:solidFill>
              </a:rPr>
              <a:t>1) Les </a:t>
            </a:r>
            <a:r>
              <a:rPr lang="fr-BE" sz="1800" i="1" dirty="0">
                <a:solidFill>
                  <a:srgbClr val="002060"/>
                </a:solidFill>
              </a:rPr>
              <a:t>éléments en pierre naturelle fournis dans le cadre du présent marché doivent avoir été produits en respectant les normes environnementales relatives à l’eau, à l’air et au bruit, contenues dans l’arrêté du Gouvernement wallon du 17 juillet 2003 portant sur les conditions sectorielles relatives aux carrières et à leurs </a:t>
            </a:r>
            <a:r>
              <a:rPr lang="fr-BE" sz="1800" i="1" dirty="0" smtClean="0">
                <a:solidFill>
                  <a:srgbClr val="002060"/>
                </a:solidFill>
              </a:rPr>
              <a:t>dépendances</a:t>
            </a:r>
            <a:endParaRPr lang="fr-BE" sz="1800" i="1" dirty="0">
              <a:solidFill>
                <a:srgbClr val="002060"/>
              </a:solidFill>
            </a:endParaRPr>
          </a:p>
          <a:p>
            <a:pPr marL="0" indent="0">
              <a:buNone/>
            </a:pPr>
            <a:endParaRPr lang="fr-BE" sz="1800" i="1" dirty="0" smtClean="0">
              <a:solidFill>
                <a:srgbClr val="002060"/>
              </a:solidFill>
            </a:endParaRPr>
          </a:p>
          <a:p>
            <a:pPr marL="0" indent="0">
              <a:buNone/>
            </a:pPr>
            <a:r>
              <a:rPr lang="fr-BE" sz="1800" i="1" dirty="0" smtClean="0">
                <a:solidFill>
                  <a:srgbClr val="002060"/>
                </a:solidFill>
              </a:rPr>
              <a:t>2) Le produit doit être transformé </a:t>
            </a:r>
            <a:r>
              <a:rPr lang="fr-BE" sz="1800" i="1" dirty="0">
                <a:solidFill>
                  <a:srgbClr val="002060"/>
                </a:solidFill>
              </a:rPr>
              <a:t>par des techniques </a:t>
            </a:r>
            <a:r>
              <a:rPr lang="fr-BE" sz="1800" i="1" dirty="0" smtClean="0">
                <a:solidFill>
                  <a:srgbClr val="002060"/>
                </a:solidFill>
              </a:rPr>
              <a:t>dont </a:t>
            </a:r>
            <a:r>
              <a:rPr lang="fr-BE" sz="1800" i="1" dirty="0">
                <a:solidFill>
                  <a:srgbClr val="002060"/>
                </a:solidFill>
              </a:rPr>
              <a:t>l’empreinte carbone est la plus faible </a:t>
            </a:r>
            <a:r>
              <a:rPr lang="fr-BE" sz="1800" i="1" dirty="0" smtClean="0">
                <a:solidFill>
                  <a:srgbClr val="002060"/>
                </a:solidFill>
              </a:rPr>
              <a:t>possible</a:t>
            </a:r>
          </a:p>
          <a:p>
            <a:pPr marL="0" indent="0">
              <a:buNone/>
            </a:pPr>
            <a:endParaRPr lang="fr-BE" sz="1800" i="1" dirty="0" smtClean="0">
              <a:solidFill>
                <a:srgbClr val="002060"/>
              </a:solidFill>
            </a:endParaRPr>
          </a:p>
          <a:p>
            <a:pPr marL="0" indent="0">
              <a:buNone/>
            </a:pPr>
            <a:r>
              <a:rPr lang="fr-BE" sz="1800" dirty="0" smtClean="0">
                <a:solidFill>
                  <a:srgbClr val="002060"/>
                </a:solidFill>
              </a:rPr>
              <a:t>!!! Moyens de preuve </a:t>
            </a:r>
            <a:endParaRPr lang="fr-BE" sz="1800" dirty="0">
              <a:solidFill>
                <a:srgbClr val="002060"/>
              </a:solidFill>
            </a:endParaRPr>
          </a:p>
        </p:txBody>
      </p:sp>
      <p:sp>
        <p:nvSpPr>
          <p:cNvPr id="4" name="Rectangle à coins arrondis 3"/>
          <p:cNvSpPr/>
          <p:nvPr/>
        </p:nvSpPr>
        <p:spPr>
          <a:xfrm>
            <a:off x="683568" y="404664"/>
            <a:ext cx="1620000" cy="1440000"/>
          </a:xfrm>
          <a:prstGeom prst="roundRect">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b="1" dirty="0" smtClean="0">
                <a:solidFill>
                  <a:schemeClr val="bg1"/>
                </a:solidFill>
                <a:latin typeface="Century Gothic" panose="020B0502020202020204" pitchFamily="34" charset="0"/>
              </a:rPr>
              <a:t>Spécifications </a:t>
            </a:r>
            <a:r>
              <a:rPr lang="fr-BE" sz="1200" b="1" dirty="0">
                <a:solidFill>
                  <a:schemeClr val="bg1"/>
                </a:solidFill>
                <a:latin typeface="Century Gothic" panose="020B0502020202020204" pitchFamily="34" charset="0"/>
              </a:rPr>
              <a:t>techniques</a:t>
            </a:r>
          </a:p>
        </p:txBody>
      </p:sp>
    </p:spTree>
    <p:extLst>
      <p:ext uri="{BB962C8B-B14F-4D97-AF65-F5344CB8AC3E}">
        <p14:creationId xmlns:p14="http://schemas.microsoft.com/office/powerpoint/2010/main" xmlns="" val="1728455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25000" lnSpcReduction="20000"/>
          </a:bodyPr>
          <a:lstStyle/>
          <a:p>
            <a:pPr marL="0" indent="0">
              <a:buNone/>
            </a:pPr>
            <a:endParaRPr lang="fr-BE" dirty="0">
              <a:solidFill>
                <a:srgbClr val="002060"/>
              </a:solidFill>
            </a:endParaRPr>
          </a:p>
          <a:p>
            <a:pPr marL="0" indent="0">
              <a:buNone/>
            </a:pPr>
            <a:endParaRPr lang="fr-BE" sz="3800" dirty="0" smtClean="0">
              <a:solidFill>
                <a:srgbClr val="002060"/>
              </a:solidFill>
            </a:endParaRPr>
          </a:p>
          <a:p>
            <a:pPr marL="0" indent="0">
              <a:buNone/>
            </a:pPr>
            <a:r>
              <a:rPr lang="fr-BE" sz="8000" dirty="0" smtClean="0">
                <a:solidFill>
                  <a:srgbClr val="002060"/>
                </a:solidFill>
              </a:rPr>
              <a:t>Exemples: </a:t>
            </a:r>
          </a:p>
          <a:p>
            <a:pPr marL="0" indent="0">
              <a:buNone/>
            </a:pPr>
            <a:endParaRPr lang="fr-BE" sz="8000" dirty="0" smtClean="0">
              <a:solidFill>
                <a:srgbClr val="002060"/>
              </a:solidFill>
            </a:endParaRPr>
          </a:p>
          <a:p>
            <a:pPr marL="0" indent="0">
              <a:buNone/>
            </a:pPr>
            <a:r>
              <a:rPr lang="fr-BE" sz="8000" dirty="0" smtClean="0">
                <a:solidFill>
                  <a:srgbClr val="002060"/>
                </a:solidFill>
              </a:rPr>
              <a:t>1) Clause </a:t>
            </a:r>
            <a:r>
              <a:rPr lang="fr-BE" sz="8000" dirty="0">
                <a:solidFill>
                  <a:srgbClr val="002060"/>
                </a:solidFill>
              </a:rPr>
              <a:t>éthique relative à la production de pierres naturelles </a:t>
            </a:r>
          </a:p>
          <a:p>
            <a:pPr marL="0" indent="0">
              <a:buNone/>
            </a:pPr>
            <a:endParaRPr lang="fr-BE" sz="8000" dirty="0">
              <a:solidFill>
                <a:srgbClr val="002060"/>
              </a:solidFill>
            </a:endParaRPr>
          </a:p>
          <a:p>
            <a:pPr marL="0" indent="0">
              <a:buNone/>
            </a:pPr>
            <a:r>
              <a:rPr lang="fr-BE" sz="8000" i="1" dirty="0">
                <a:solidFill>
                  <a:srgbClr val="002060"/>
                </a:solidFill>
              </a:rPr>
              <a:t>Dans le cadre de l’exécution du marché, l’adjudicataire devra s’inscrire dans une démarche socialement responsable. Il devra s’assurer que l’ensemble de sa chaîne de production </a:t>
            </a:r>
            <a:r>
              <a:rPr lang="fr-BE" sz="8000" i="1" dirty="0" smtClean="0">
                <a:solidFill>
                  <a:srgbClr val="002060"/>
                </a:solidFill>
              </a:rPr>
              <a:t>respecte </a:t>
            </a:r>
            <a:r>
              <a:rPr lang="fr-BE" sz="8000" i="1" dirty="0">
                <a:solidFill>
                  <a:srgbClr val="002060"/>
                </a:solidFill>
              </a:rPr>
              <a:t>les droits fondamentaux des travailleurs, tels qu’établis par les Conventions fondamentales de </a:t>
            </a:r>
            <a:r>
              <a:rPr lang="fr-BE" sz="8000" i="1" dirty="0" smtClean="0">
                <a:solidFill>
                  <a:srgbClr val="002060"/>
                </a:solidFill>
              </a:rPr>
              <a:t>l’OIT</a:t>
            </a:r>
          </a:p>
          <a:p>
            <a:pPr marL="0" indent="0">
              <a:buNone/>
            </a:pPr>
            <a:endParaRPr lang="fr-BE" sz="8000" dirty="0" smtClean="0">
              <a:solidFill>
                <a:srgbClr val="002060"/>
              </a:solidFill>
            </a:endParaRPr>
          </a:p>
          <a:p>
            <a:pPr marL="0" indent="0">
              <a:buNone/>
            </a:pPr>
            <a:r>
              <a:rPr lang="fr-BE" sz="8000" dirty="0" smtClean="0">
                <a:solidFill>
                  <a:srgbClr val="002060"/>
                </a:solidFill>
              </a:rPr>
              <a:t>2) </a:t>
            </a:r>
            <a:r>
              <a:rPr lang="fr-BE" sz="8000" i="1" dirty="0">
                <a:solidFill>
                  <a:srgbClr val="002060"/>
                </a:solidFill>
              </a:rPr>
              <a:t>Les fournitures doivent être acheminées par un moyen de transport respectueux de l’environnement</a:t>
            </a:r>
          </a:p>
          <a:p>
            <a:pPr marL="0" indent="0">
              <a:buNone/>
            </a:pPr>
            <a:endParaRPr lang="fr-BE" sz="8000" dirty="0" smtClean="0">
              <a:solidFill>
                <a:srgbClr val="002060"/>
              </a:solidFill>
            </a:endParaRPr>
          </a:p>
          <a:p>
            <a:pPr marL="0" indent="0">
              <a:buNone/>
            </a:pPr>
            <a:r>
              <a:rPr lang="fr-BE" sz="8000" dirty="0" smtClean="0">
                <a:solidFill>
                  <a:srgbClr val="002060"/>
                </a:solidFill>
              </a:rPr>
              <a:t>!!! </a:t>
            </a:r>
            <a:r>
              <a:rPr lang="fr-BE" sz="8000" dirty="0">
                <a:solidFill>
                  <a:srgbClr val="002060"/>
                </a:solidFill>
              </a:rPr>
              <a:t>Moyens de preuve </a:t>
            </a:r>
          </a:p>
          <a:p>
            <a:pPr>
              <a:buFontTx/>
              <a:buChar char="-"/>
            </a:pPr>
            <a:endParaRPr lang="fr-BE" dirty="0" smtClean="0">
              <a:solidFill>
                <a:srgbClr val="002060"/>
              </a:solidFill>
            </a:endParaRPr>
          </a:p>
          <a:p>
            <a:pPr marL="0" indent="0">
              <a:buNone/>
            </a:pPr>
            <a:endParaRPr lang="fr-BE" dirty="0" smtClean="0">
              <a:solidFill>
                <a:srgbClr val="002060"/>
              </a:solidFill>
            </a:endParaRPr>
          </a:p>
          <a:p>
            <a:pPr marL="0" indent="0">
              <a:buNone/>
            </a:pPr>
            <a:r>
              <a:rPr lang="fr-BE" dirty="0" smtClean="0">
                <a:solidFill>
                  <a:srgbClr val="002060"/>
                </a:solidFill>
              </a:rPr>
              <a:t> </a:t>
            </a:r>
            <a:endParaRPr lang="fr-BE" dirty="0">
              <a:solidFill>
                <a:srgbClr val="002060"/>
              </a:solidFill>
            </a:endParaRPr>
          </a:p>
        </p:txBody>
      </p:sp>
      <p:sp>
        <p:nvSpPr>
          <p:cNvPr id="9" name="Rectangle à coins arrondis 8"/>
          <p:cNvSpPr/>
          <p:nvPr/>
        </p:nvSpPr>
        <p:spPr>
          <a:xfrm>
            <a:off x="683568" y="332656"/>
            <a:ext cx="1620000" cy="1440000"/>
          </a:xfrm>
          <a:prstGeom prst="roundRect">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2000" b="1" dirty="0" smtClean="0">
                <a:solidFill>
                  <a:schemeClr val="bg1"/>
                </a:solidFill>
                <a:latin typeface="Century Gothic" panose="020B0502020202020204" pitchFamily="34" charset="0"/>
              </a:rPr>
              <a:t>Exécution</a:t>
            </a:r>
            <a:endParaRPr lang="fr-BE" sz="20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xmlns="" val="10496555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BE" dirty="0" smtClean="0">
              <a:solidFill>
                <a:srgbClr val="002060"/>
              </a:solidFill>
            </a:endParaRPr>
          </a:p>
          <a:p>
            <a:pPr marL="0" indent="0">
              <a:buNone/>
            </a:pPr>
            <a:r>
              <a:rPr lang="fr-BE" sz="2400" dirty="0" smtClean="0">
                <a:solidFill>
                  <a:srgbClr val="002060"/>
                </a:solidFill>
              </a:rPr>
              <a:t>Offre économiquement la plus avantageuse déterminée sur base, soit :</a:t>
            </a:r>
          </a:p>
          <a:p>
            <a:pPr>
              <a:buFontTx/>
              <a:buChar char="-"/>
            </a:pPr>
            <a:r>
              <a:rPr lang="fr-BE" sz="2400" dirty="0" smtClean="0">
                <a:solidFill>
                  <a:srgbClr val="002060"/>
                </a:solidFill>
              </a:rPr>
              <a:t>Du prix</a:t>
            </a:r>
            <a:r>
              <a:rPr lang="fr-BE" sz="2400" dirty="0">
                <a:solidFill>
                  <a:srgbClr val="002060"/>
                </a:solidFill>
              </a:rPr>
              <a:t>; </a:t>
            </a:r>
            <a:endParaRPr lang="fr-BE" sz="2400" dirty="0" smtClean="0">
              <a:solidFill>
                <a:srgbClr val="002060"/>
              </a:solidFill>
            </a:endParaRPr>
          </a:p>
          <a:p>
            <a:pPr>
              <a:buFontTx/>
              <a:buChar char="-"/>
            </a:pPr>
            <a:r>
              <a:rPr lang="fr-BE" sz="2400" dirty="0" smtClean="0">
                <a:solidFill>
                  <a:srgbClr val="002060"/>
                </a:solidFill>
              </a:rPr>
              <a:t>De </a:t>
            </a:r>
            <a:r>
              <a:rPr lang="fr-BE" sz="2400" dirty="0">
                <a:solidFill>
                  <a:srgbClr val="002060"/>
                </a:solidFill>
              </a:rPr>
              <a:t>plusieurs critères </a:t>
            </a:r>
            <a:r>
              <a:rPr lang="fr-BE" sz="2400" dirty="0" smtClean="0">
                <a:solidFill>
                  <a:srgbClr val="002060"/>
                </a:solidFill>
              </a:rPr>
              <a:t>;</a:t>
            </a:r>
          </a:p>
          <a:p>
            <a:pPr>
              <a:buFontTx/>
              <a:buChar char="-"/>
            </a:pPr>
            <a:r>
              <a:rPr lang="fr-BE" sz="2400" dirty="0" smtClean="0">
                <a:solidFill>
                  <a:srgbClr val="92D050"/>
                </a:solidFill>
              </a:rPr>
              <a:t>Du coût : selon un rapport coût/efficacité</a:t>
            </a:r>
          </a:p>
          <a:p>
            <a:pPr marL="0" indent="0" algn="just">
              <a:buNone/>
            </a:pPr>
            <a:r>
              <a:rPr lang="fr-BE" sz="2400" dirty="0" smtClean="0">
                <a:solidFill>
                  <a:srgbClr val="92D050"/>
                </a:solidFill>
                <a:sym typeface="Wingdings" panose="05000000000000000000" pitchFamily="2" charset="2"/>
              </a:rPr>
              <a:t>	</a:t>
            </a:r>
            <a:r>
              <a:rPr lang="fr-BE" sz="2400" dirty="0" smtClean="0">
                <a:solidFill>
                  <a:srgbClr val="92D050"/>
                </a:solidFill>
              </a:rPr>
              <a:t> </a:t>
            </a:r>
            <a:r>
              <a:rPr lang="fr-BE" sz="2400" dirty="0">
                <a:solidFill>
                  <a:srgbClr val="92D050"/>
                </a:solidFill>
              </a:rPr>
              <a:t>FOCUS : Critère d’attribution lié à </a:t>
            </a:r>
            <a:r>
              <a:rPr lang="fr-BE" sz="2400" dirty="0" smtClean="0">
                <a:solidFill>
                  <a:srgbClr val="92D050"/>
                </a:solidFill>
              </a:rPr>
              <a:t>l’</a:t>
            </a:r>
            <a:r>
              <a:rPr lang="fr-BE" sz="2400" b="1" dirty="0" smtClean="0">
                <a:solidFill>
                  <a:srgbClr val="92D050"/>
                </a:solidFill>
              </a:rPr>
              <a:t>analyse </a:t>
            </a:r>
            <a:r>
              <a:rPr lang="fr-BE" sz="2400" b="1" dirty="0">
                <a:solidFill>
                  <a:srgbClr val="92D050"/>
                </a:solidFill>
              </a:rPr>
              <a:t>du coût du </a:t>
            </a:r>
            <a:r>
              <a:rPr lang="fr-BE" sz="2400" b="1" dirty="0" smtClean="0">
                <a:solidFill>
                  <a:srgbClr val="92D050"/>
                </a:solidFill>
              </a:rPr>
              <a:t>		        cycle de vie</a:t>
            </a:r>
          </a:p>
          <a:p>
            <a:pPr marL="0" indent="0">
              <a:buNone/>
            </a:pPr>
            <a:endParaRPr lang="fr-BE" dirty="0">
              <a:solidFill>
                <a:srgbClr val="002060"/>
              </a:solidFill>
            </a:endParaRPr>
          </a:p>
        </p:txBody>
      </p:sp>
      <p:sp>
        <p:nvSpPr>
          <p:cNvPr id="4" name="Rectangle à coins arrondis 3"/>
          <p:cNvSpPr/>
          <p:nvPr/>
        </p:nvSpPr>
        <p:spPr>
          <a:xfrm>
            <a:off x="755576" y="260648"/>
            <a:ext cx="1620000" cy="1440000"/>
          </a:xfrm>
          <a:prstGeom prst="roundRect">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600" b="1" dirty="0">
                <a:solidFill>
                  <a:schemeClr val="bg1"/>
                </a:solidFill>
                <a:latin typeface="Century Gothic" panose="020B0502020202020204" pitchFamily="34" charset="0"/>
              </a:rPr>
              <a:t>Critères d’attribution</a:t>
            </a:r>
          </a:p>
        </p:txBody>
      </p:sp>
    </p:spTree>
    <p:extLst>
      <p:ext uri="{BB962C8B-B14F-4D97-AF65-F5344CB8AC3E}">
        <p14:creationId xmlns:p14="http://schemas.microsoft.com/office/powerpoint/2010/main" xmlns="" val="37155110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solidFill>
                  <a:srgbClr val="002060"/>
                </a:solidFill>
              </a:rPr>
              <a:t>Conclusion</a:t>
            </a:r>
            <a:endParaRPr lang="fr-BE" dirty="0">
              <a:solidFill>
                <a:srgbClr val="002060"/>
              </a:solidFill>
            </a:endParaRPr>
          </a:p>
        </p:txBody>
      </p:sp>
      <p:sp>
        <p:nvSpPr>
          <p:cNvPr id="3" name="Espace réservé du contenu 2"/>
          <p:cNvSpPr>
            <a:spLocks noGrp="1"/>
          </p:cNvSpPr>
          <p:nvPr>
            <p:ph idx="1"/>
          </p:nvPr>
        </p:nvSpPr>
        <p:spPr>
          <a:xfrm>
            <a:off x="179512" y="1196752"/>
            <a:ext cx="8856984" cy="4968552"/>
          </a:xfrm>
        </p:spPr>
        <p:txBody>
          <a:bodyPr>
            <a:normAutofit fontScale="40000" lnSpcReduction="20000"/>
          </a:bodyPr>
          <a:lstStyle/>
          <a:p>
            <a:pPr>
              <a:buFont typeface="Wingdings" panose="05000000000000000000" pitchFamily="2" charset="2"/>
              <a:buChar char="ü"/>
            </a:pPr>
            <a:r>
              <a:rPr lang="fr-BE" sz="4000" b="1" dirty="0" smtClean="0">
                <a:solidFill>
                  <a:srgbClr val="002060"/>
                </a:solidFill>
              </a:rPr>
              <a:t>Objectif</a:t>
            </a:r>
            <a:r>
              <a:rPr lang="fr-BE" sz="4000" dirty="0" smtClean="0">
                <a:solidFill>
                  <a:srgbClr val="002060"/>
                </a:solidFill>
              </a:rPr>
              <a:t> : intégrer une approche durable dans vos marchés en pierres naturelles </a:t>
            </a:r>
          </a:p>
          <a:p>
            <a:pPr marL="0" indent="0">
              <a:buNone/>
            </a:pPr>
            <a:endParaRPr lang="fr-BE" sz="4000" dirty="0" smtClean="0">
              <a:solidFill>
                <a:srgbClr val="002060"/>
              </a:solidFill>
            </a:endParaRPr>
          </a:p>
          <a:p>
            <a:pPr>
              <a:buFont typeface="Wingdings" panose="05000000000000000000" pitchFamily="2" charset="2"/>
              <a:buChar char="ü"/>
            </a:pPr>
            <a:r>
              <a:rPr lang="fr-BE" sz="4000" b="1" dirty="0" smtClean="0">
                <a:solidFill>
                  <a:srgbClr val="002060"/>
                </a:solidFill>
              </a:rPr>
              <a:t>Moyens</a:t>
            </a:r>
            <a:r>
              <a:rPr lang="fr-BE" sz="4000" dirty="0" smtClean="0">
                <a:solidFill>
                  <a:srgbClr val="002060"/>
                </a:solidFill>
              </a:rPr>
              <a:t> : </a:t>
            </a:r>
          </a:p>
          <a:p>
            <a:pPr marL="0" indent="0">
              <a:buNone/>
            </a:pPr>
            <a:endParaRPr lang="fr-BE" sz="4000" dirty="0" smtClean="0">
              <a:solidFill>
                <a:srgbClr val="002060"/>
              </a:solidFill>
            </a:endParaRPr>
          </a:p>
          <a:p>
            <a:pPr lvl="1">
              <a:buFont typeface="Wingdings" panose="05000000000000000000" pitchFamily="2" charset="2"/>
              <a:buChar char="Ø"/>
            </a:pPr>
            <a:r>
              <a:rPr lang="fr-BE" sz="4000" dirty="0" smtClean="0">
                <a:solidFill>
                  <a:srgbClr val="002060"/>
                </a:solidFill>
              </a:rPr>
              <a:t>différents outils existent: réglementation, circulaires, notes de cadrage, helpdesk, …</a:t>
            </a:r>
          </a:p>
          <a:p>
            <a:pPr lvl="1">
              <a:buFont typeface="Wingdings" panose="05000000000000000000" pitchFamily="2" charset="2"/>
              <a:buChar char="Ø"/>
            </a:pPr>
            <a:r>
              <a:rPr lang="fr-BE" sz="4000" dirty="0">
                <a:solidFill>
                  <a:srgbClr val="002060"/>
                </a:solidFill>
              </a:rPr>
              <a:t>r</a:t>
            </a:r>
            <a:r>
              <a:rPr lang="fr-BE" sz="4000" dirty="0" smtClean="0">
                <a:solidFill>
                  <a:srgbClr val="002060"/>
                </a:solidFill>
              </a:rPr>
              <a:t>ègles </a:t>
            </a:r>
            <a:r>
              <a:rPr lang="fr-BE" sz="4000" dirty="0">
                <a:solidFill>
                  <a:srgbClr val="002060"/>
                </a:solidFill>
              </a:rPr>
              <a:t>juridiques </a:t>
            </a:r>
            <a:r>
              <a:rPr lang="fr-BE" sz="4000" dirty="0" smtClean="0">
                <a:solidFill>
                  <a:srgbClr val="002060"/>
                </a:solidFill>
              </a:rPr>
              <a:t>de base à ne pas négliger : phase </a:t>
            </a:r>
            <a:r>
              <a:rPr lang="fr-BE" sz="4000" dirty="0">
                <a:solidFill>
                  <a:srgbClr val="002060"/>
                </a:solidFill>
              </a:rPr>
              <a:t>de </a:t>
            </a:r>
            <a:r>
              <a:rPr lang="fr-BE" sz="4000" dirty="0" smtClean="0">
                <a:solidFill>
                  <a:srgbClr val="002060"/>
                </a:solidFill>
              </a:rPr>
              <a:t>sélection, allotissement, …</a:t>
            </a:r>
          </a:p>
          <a:p>
            <a:pPr lvl="1">
              <a:buFont typeface="Wingdings" panose="05000000000000000000" pitchFamily="2" charset="2"/>
              <a:buChar char="Ø"/>
            </a:pPr>
            <a:r>
              <a:rPr lang="fr-BE" sz="4000" dirty="0">
                <a:solidFill>
                  <a:srgbClr val="002060"/>
                </a:solidFill>
              </a:rPr>
              <a:t>r</a:t>
            </a:r>
            <a:r>
              <a:rPr lang="fr-BE" sz="4000" dirty="0" smtClean="0">
                <a:solidFill>
                  <a:srgbClr val="002060"/>
                </a:solidFill>
              </a:rPr>
              <a:t>essources humaines à mobiliser : l’intégration </a:t>
            </a:r>
            <a:r>
              <a:rPr lang="fr-BE" sz="4000" dirty="0">
                <a:solidFill>
                  <a:srgbClr val="002060"/>
                </a:solidFill>
              </a:rPr>
              <a:t>de telles clauses demande des moyens humains importants (compétences, disponibilités) ; </a:t>
            </a:r>
          </a:p>
          <a:p>
            <a:pPr marL="457200" lvl="1" indent="0">
              <a:buNone/>
            </a:pPr>
            <a:endParaRPr lang="fr-BE" sz="4000" dirty="0" smtClean="0">
              <a:solidFill>
                <a:srgbClr val="002060"/>
              </a:solidFill>
            </a:endParaRPr>
          </a:p>
          <a:p>
            <a:pPr>
              <a:buFont typeface="Wingdings" panose="05000000000000000000" pitchFamily="2" charset="2"/>
              <a:buChar char="ü"/>
            </a:pPr>
            <a:r>
              <a:rPr lang="fr-BE" sz="4000" b="1" dirty="0" smtClean="0">
                <a:solidFill>
                  <a:srgbClr val="002060"/>
                </a:solidFill>
              </a:rPr>
              <a:t>Points d’attention </a:t>
            </a:r>
            <a:r>
              <a:rPr lang="fr-BE" sz="4000" dirty="0" smtClean="0">
                <a:solidFill>
                  <a:srgbClr val="002060"/>
                </a:solidFill>
              </a:rPr>
              <a:t>: </a:t>
            </a:r>
          </a:p>
          <a:p>
            <a:pPr marL="0" indent="0">
              <a:buNone/>
            </a:pPr>
            <a:endParaRPr lang="fr-BE" sz="4000" dirty="0">
              <a:solidFill>
                <a:srgbClr val="002060"/>
              </a:solidFill>
            </a:endParaRPr>
          </a:p>
          <a:p>
            <a:pPr marL="0" indent="0">
              <a:buNone/>
            </a:pPr>
            <a:r>
              <a:rPr lang="fr-BE" sz="4000" dirty="0" smtClean="0">
                <a:solidFill>
                  <a:srgbClr val="002060"/>
                </a:solidFill>
              </a:rPr>
              <a:t>Outre l’aspect juridique, importance de la sensibilisation et de l’implication de  l’ensemble des acteurs:</a:t>
            </a:r>
          </a:p>
          <a:p>
            <a:pPr marL="0" indent="0">
              <a:buNone/>
            </a:pPr>
            <a:endParaRPr lang="fr-BE" sz="4000" dirty="0">
              <a:solidFill>
                <a:srgbClr val="002060"/>
              </a:solidFill>
              <a:sym typeface="Wingdings" panose="05000000000000000000" pitchFamily="2" charset="2"/>
            </a:endParaRPr>
          </a:p>
          <a:p>
            <a:pPr lvl="1">
              <a:buFont typeface="Wingdings" panose="05000000000000000000" pitchFamily="2" charset="2"/>
              <a:buChar char="Ø"/>
            </a:pPr>
            <a:r>
              <a:rPr lang="fr-BE" sz="4000" dirty="0" smtClean="0">
                <a:solidFill>
                  <a:srgbClr val="002060"/>
                </a:solidFill>
                <a:sym typeface="Wingdings" panose="05000000000000000000" pitchFamily="2" charset="2"/>
              </a:rPr>
              <a:t>volonté politique; </a:t>
            </a:r>
          </a:p>
          <a:p>
            <a:pPr lvl="1">
              <a:buFont typeface="Wingdings" panose="05000000000000000000" pitchFamily="2" charset="2"/>
              <a:buChar char="Ø"/>
            </a:pPr>
            <a:r>
              <a:rPr lang="fr-BE" sz="4000" dirty="0" smtClean="0">
                <a:solidFill>
                  <a:srgbClr val="002060"/>
                </a:solidFill>
                <a:sym typeface="Wingdings" panose="05000000000000000000" pitchFamily="2" charset="2"/>
              </a:rPr>
              <a:t>implication transversale des services concernés (services techniques, administratifs, financiers, …) :</a:t>
            </a:r>
            <a:r>
              <a:rPr lang="fr-BE" sz="4000" dirty="0" smtClean="0">
                <a:solidFill>
                  <a:srgbClr val="002060"/>
                </a:solidFill>
              </a:rPr>
              <a:t> </a:t>
            </a:r>
            <a:r>
              <a:rPr lang="fr-BE" sz="4000" dirty="0">
                <a:solidFill>
                  <a:srgbClr val="002060"/>
                </a:solidFill>
              </a:rPr>
              <a:t>il </a:t>
            </a:r>
            <a:r>
              <a:rPr lang="fr-BE" sz="4000" dirty="0" smtClean="0">
                <a:solidFill>
                  <a:srgbClr val="002060"/>
                </a:solidFill>
              </a:rPr>
              <a:t>doit y avoir une prise </a:t>
            </a:r>
            <a:r>
              <a:rPr lang="fr-BE" sz="4000" dirty="0">
                <a:solidFill>
                  <a:srgbClr val="002060"/>
                </a:solidFill>
              </a:rPr>
              <a:t>de conscience que </a:t>
            </a:r>
            <a:r>
              <a:rPr lang="fr-BE" sz="4000" dirty="0" smtClean="0">
                <a:solidFill>
                  <a:srgbClr val="002060"/>
                </a:solidFill>
              </a:rPr>
              <a:t>chacun a </a:t>
            </a:r>
            <a:r>
              <a:rPr lang="fr-BE" sz="4000" dirty="0">
                <a:solidFill>
                  <a:srgbClr val="002060"/>
                </a:solidFill>
              </a:rPr>
              <a:t>son rôle à jouer pour atteindre </a:t>
            </a:r>
            <a:r>
              <a:rPr lang="fr-BE" sz="4000" dirty="0" smtClean="0">
                <a:solidFill>
                  <a:srgbClr val="002060"/>
                </a:solidFill>
              </a:rPr>
              <a:t>l'objectif; </a:t>
            </a:r>
          </a:p>
          <a:p>
            <a:pPr lvl="1">
              <a:buFont typeface="Wingdings" panose="05000000000000000000" pitchFamily="2" charset="2"/>
              <a:buChar char="Ø"/>
            </a:pPr>
            <a:r>
              <a:rPr lang="fr-BE" sz="4000" dirty="0" smtClean="0">
                <a:solidFill>
                  <a:srgbClr val="002060"/>
                </a:solidFill>
              </a:rPr>
              <a:t>Mobilisation des opérateurs économiques qui doivent s'insérer </a:t>
            </a:r>
            <a:r>
              <a:rPr lang="fr-BE" sz="4000" dirty="0">
                <a:solidFill>
                  <a:srgbClr val="002060"/>
                </a:solidFill>
              </a:rPr>
              <a:t>dans le </a:t>
            </a:r>
            <a:r>
              <a:rPr lang="fr-BE" sz="4000" dirty="0" smtClean="0">
                <a:solidFill>
                  <a:srgbClr val="002060"/>
                </a:solidFill>
              </a:rPr>
              <a:t>processus et être aptes à répondre aux exigences des CSC durables </a:t>
            </a:r>
            <a:endParaRPr lang="fr-BE" sz="4000" dirty="0">
              <a:solidFill>
                <a:srgbClr val="002060"/>
              </a:solidFill>
            </a:endParaRPr>
          </a:p>
          <a:p>
            <a:pPr marL="0" indent="0">
              <a:buNone/>
            </a:pPr>
            <a:endParaRPr lang="fr-BE" dirty="0">
              <a:solidFill>
                <a:srgbClr val="002060"/>
              </a:solidFill>
            </a:endParaRPr>
          </a:p>
          <a:p>
            <a:pPr marL="0" indent="0">
              <a:buNone/>
            </a:pPr>
            <a:r>
              <a:rPr lang="fr-BE" dirty="0">
                <a:solidFill>
                  <a:srgbClr val="002060"/>
                </a:solidFill>
              </a:rPr>
              <a:t>	</a:t>
            </a:r>
          </a:p>
        </p:txBody>
      </p:sp>
    </p:spTree>
    <p:extLst>
      <p:ext uri="{BB962C8B-B14F-4D97-AF65-F5344CB8AC3E}">
        <p14:creationId xmlns:p14="http://schemas.microsoft.com/office/powerpoint/2010/main" xmlns="" val="1147070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smtClean="0">
                <a:solidFill>
                  <a:srgbClr val="002060"/>
                </a:solidFill>
              </a:rPr>
              <a:t>Clauses environnementales </a:t>
            </a:r>
            <a:endParaRPr lang="fr-BE" b="1" dirty="0">
              <a:solidFill>
                <a:srgbClr val="002060"/>
              </a:solidFill>
            </a:endParaRPr>
          </a:p>
        </p:txBody>
      </p:sp>
      <p:sp>
        <p:nvSpPr>
          <p:cNvPr id="3" name="Espace réservé du contenu 2"/>
          <p:cNvSpPr>
            <a:spLocks noGrp="1"/>
          </p:cNvSpPr>
          <p:nvPr>
            <p:ph idx="1"/>
          </p:nvPr>
        </p:nvSpPr>
        <p:spPr/>
        <p:txBody>
          <a:bodyPr>
            <a:normAutofit/>
          </a:bodyPr>
          <a:lstStyle/>
          <a:p>
            <a:pPr marL="0" indent="0">
              <a:buNone/>
            </a:pPr>
            <a:r>
              <a:rPr lang="fr-BE" sz="2000" dirty="0" smtClean="0">
                <a:solidFill>
                  <a:srgbClr val="002060"/>
                </a:solidFill>
              </a:rPr>
              <a:t>Stipulations </a:t>
            </a:r>
            <a:r>
              <a:rPr lang="fr-BE" sz="2000" dirty="0">
                <a:solidFill>
                  <a:srgbClr val="002060"/>
                </a:solidFill>
              </a:rPr>
              <a:t>qui permettent de </a:t>
            </a:r>
            <a:r>
              <a:rPr lang="fr-BE" sz="2000" dirty="0" smtClean="0">
                <a:solidFill>
                  <a:srgbClr val="002060"/>
                </a:solidFill>
              </a:rPr>
              <a:t>: </a:t>
            </a:r>
          </a:p>
          <a:p>
            <a:pPr marL="0" indent="0">
              <a:buNone/>
            </a:pPr>
            <a:endParaRPr lang="fr-BE" sz="2000" dirty="0" smtClean="0">
              <a:solidFill>
                <a:srgbClr val="002060"/>
              </a:solidFill>
            </a:endParaRPr>
          </a:p>
          <a:p>
            <a:pPr>
              <a:buFont typeface="Wingdings" panose="05000000000000000000" pitchFamily="2" charset="2"/>
              <a:buChar char="ü"/>
            </a:pPr>
            <a:r>
              <a:rPr lang="fr-BE" sz="2000" dirty="0" smtClean="0">
                <a:solidFill>
                  <a:srgbClr val="002060"/>
                </a:solidFill>
              </a:rPr>
              <a:t>prévenir/limiter </a:t>
            </a:r>
            <a:r>
              <a:rPr lang="fr-BE" sz="2000" dirty="0">
                <a:solidFill>
                  <a:srgbClr val="002060"/>
                </a:solidFill>
              </a:rPr>
              <a:t>les effets négatifs ou encourager les effets positifs sur le sol, l’air, l’eau et/ou la </a:t>
            </a:r>
            <a:r>
              <a:rPr lang="fr-BE" sz="2000" dirty="0" smtClean="0">
                <a:solidFill>
                  <a:srgbClr val="002060"/>
                </a:solidFill>
              </a:rPr>
              <a:t>biodiversité; </a:t>
            </a:r>
          </a:p>
          <a:p>
            <a:pPr>
              <a:buFont typeface="Wingdings" panose="05000000000000000000" pitchFamily="2" charset="2"/>
              <a:buChar char="ü"/>
            </a:pPr>
            <a:r>
              <a:rPr lang="fr-BE" sz="2000" dirty="0" smtClean="0">
                <a:solidFill>
                  <a:srgbClr val="002060"/>
                </a:solidFill>
              </a:rPr>
              <a:t>réduire </a:t>
            </a:r>
            <a:r>
              <a:rPr lang="fr-BE" sz="2000" dirty="0">
                <a:solidFill>
                  <a:srgbClr val="002060"/>
                </a:solidFill>
              </a:rPr>
              <a:t>la consommation de ressources naturelles ou </a:t>
            </a:r>
            <a:r>
              <a:rPr lang="fr-BE" sz="2000" dirty="0" smtClean="0">
                <a:solidFill>
                  <a:srgbClr val="002060"/>
                </a:solidFill>
              </a:rPr>
              <a:t>d’énergie; </a:t>
            </a:r>
          </a:p>
          <a:p>
            <a:pPr>
              <a:buFont typeface="Wingdings" panose="05000000000000000000" pitchFamily="2" charset="2"/>
              <a:buChar char="ü"/>
            </a:pPr>
            <a:r>
              <a:rPr lang="fr-BE" sz="2000" dirty="0" smtClean="0">
                <a:solidFill>
                  <a:srgbClr val="002060"/>
                </a:solidFill>
              </a:rPr>
              <a:t>prévenir </a:t>
            </a:r>
            <a:r>
              <a:rPr lang="fr-BE" sz="2000" dirty="0">
                <a:solidFill>
                  <a:srgbClr val="002060"/>
                </a:solidFill>
              </a:rPr>
              <a:t>et valoriser les </a:t>
            </a:r>
            <a:r>
              <a:rPr lang="fr-BE" sz="2000" dirty="0" smtClean="0">
                <a:solidFill>
                  <a:srgbClr val="002060"/>
                </a:solidFill>
              </a:rPr>
              <a:t>déchets;</a:t>
            </a:r>
          </a:p>
          <a:p>
            <a:pPr>
              <a:buFont typeface="Wingdings" panose="05000000000000000000" pitchFamily="2" charset="2"/>
              <a:buChar char="ü"/>
            </a:pPr>
            <a:r>
              <a:rPr lang="fr-BE" sz="2000" dirty="0" smtClean="0">
                <a:solidFill>
                  <a:srgbClr val="002060"/>
                </a:solidFill>
              </a:rPr>
              <a:t>éviter </a:t>
            </a:r>
            <a:r>
              <a:rPr lang="fr-BE" sz="2000" dirty="0">
                <a:solidFill>
                  <a:srgbClr val="002060"/>
                </a:solidFill>
              </a:rPr>
              <a:t>ou limiter les atteintes à </a:t>
            </a:r>
            <a:r>
              <a:rPr lang="fr-BE" sz="2000" dirty="0" smtClean="0">
                <a:solidFill>
                  <a:srgbClr val="002060"/>
                </a:solidFill>
              </a:rPr>
              <a:t>l’environnement</a:t>
            </a:r>
          </a:p>
          <a:p>
            <a:pPr marL="0" indent="0">
              <a:buNone/>
            </a:pPr>
            <a:endParaRPr lang="fr-BE" sz="2000" dirty="0">
              <a:solidFill>
                <a:srgbClr val="002060"/>
              </a:solidFill>
            </a:endParaRPr>
          </a:p>
          <a:p>
            <a:pPr marL="0" indent="0">
              <a:buNone/>
            </a:pPr>
            <a:r>
              <a:rPr lang="fr-BE" sz="2000" dirty="0" smtClean="0">
                <a:solidFill>
                  <a:srgbClr val="002060"/>
                </a:solidFill>
              </a:rPr>
              <a:t>Ces </a:t>
            </a:r>
            <a:r>
              <a:rPr lang="fr-BE" sz="2000" dirty="0">
                <a:solidFill>
                  <a:srgbClr val="002060"/>
                </a:solidFill>
              </a:rPr>
              <a:t>stipulations peuvent concerner les fournitures, services et travaux tout au long de leur cycle de vie. </a:t>
            </a:r>
          </a:p>
        </p:txBody>
      </p:sp>
    </p:spTree>
    <p:extLst>
      <p:ext uri="{BB962C8B-B14F-4D97-AF65-F5344CB8AC3E}">
        <p14:creationId xmlns:p14="http://schemas.microsoft.com/office/powerpoint/2010/main" xmlns="" val="1144389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smtClean="0">
                <a:solidFill>
                  <a:srgbClr val="002060"/>
                </a:solidFill>
              </a:rPr>
              <a:t>Clauses éthiques</a:t>
            </a:r>
            <a:endParaRPr lang="fr-BE" b="1" dirty="0">
              <a:solidFill>
                <a:srgbClr val="002060"/>
              </a:solidFill>
            </a:endParaRPr>
          </a:p>
        </p:txBody>
      </p:sp>
      <p:sp>
        <p:nvSpPr>
          <p:cNvPr id="3" name="Espace réservé du contenu 2"/>
          <p:cNvSpPr>
            <a:spLocks noGrp="1"/>
          </p:cNvSpPr>
          <p:nvPr>
            <p:ph idx="1"/>
          </p:nvPr>
        </p:nvSpPr>
        <p:spPr/>
        <p:txBody>
          <a:bodyPr>
            <a:normAutofit/>
          </a:bodyPr>
          <a:lstStyle/>
          <a:p>
            <a:pPr marL="0" indent="0">
              <a:buNone/>
            </a:pPr>
            <a:r>
              <a:rPr lang="fr-BE" sz="2800" dirty="0" smtClean="0">
                <a:solidFill>
                  <a:srgbClr val="002060"/>
                </a:solidFill>
              </a:rPr>
              <a:t>Stipulations </a:t>
            </a:r>
            <a:r>
              <a:rPr lang="fr-BE" sz="2800" dirty="0">
                <a:solidFill>
                  <a:srgbClr val="002060"/>
                </a:solidFill>
              </a:rPr>
              <a:t>visant à acquérir des fournitures, à bénéficier de services ou travaux dans des </a:t>
            </a:r>
            <a:r>
              <a:rPr lang="fr-BE" sz="2800" b="1" dirty="0">
                <a:solidFill>
                  <a:srgbClr val="002060"/>
                </a:solidFill>
              </a:rPr>
              <a:t>conditions jugées justes et humaines</a:t>
            </a:r>
            <a:r>
              <a:rPr lang="fr-BE" sz="2800" dirty="0">
                <a:solidFill>
                  <a:srgbClr val="002060"/>
                </a:solidFill>
              </a:rPr>
              <a:t>. </a:t>
            </a:r>
            <a:endParaRPr lang="fr-BE" sz="2800" dirty="0" smtClean="0">
              <a:solidFill>
                <a:srgbClr val="002060"/>
              </a:solidFill>
            </a:endParaRPr>
          </a:p>
          <a:p>
            <a:pPr marL="0" indent="0">
              <a:buNone/>
            </a:pPr>
            <a:r>
              <a:rPr lang="fr-BE" sz="2800" dirty="0" smtClean="0">
                <a:solidFill>
                  <a:srgbClr val="002060"/>
                </a:solidFill>
              </a:rPr>
              <a:t>Elles </a:t>
            </a:r>
            <a:r>
              <a:rPr lang="fr-BE" sz="2800" dirty="0">
                <a:solidFill>
                  <a:srgbClr val="002060"/>
                </a:solidFill>
              </a:rPr>
              <a:t>visent à </a:t>
            </a:r>
            <a:r>
              <a:rPr lang="fr-BE" sz="2800" b="1" dirty="0">
                <a:solidFill>
                  <a:srgbClr val="002060"/>
                </a:solidFill>
              </a:rPr>
              <a:t>promouvoir des conditions de travail décentes </a:t>
            </a:r>
            <a:r>
              <a:rPr lang="fr-BE" sz="2800" dirty="0">
                <a:solidFill>
                  <a:srgbClr val="002060"/>
                </a:solidFill>
              </a:rPr>
              <a:t>tant au niveau de la </a:t>
            </a:r>
            <a:r>
              <a:rPr lang="fr-BE" sz="2800" dirty="0" smtClean="0">
                <a:solidFill>
                  <a:srgbClr val="002060"/>
                </a:solidFill>
              </a:rPr>
              <a:t>chaîne </a:t>
            </a:r>
            <a:r>
              <a:rPr lang="fr-BE" sz="2800" dirty="0">
                <a:solidFill>
                  <a:srgbClr val="002060"/>
                </a:solidFill>
              </a:rPr>
              <a:t>d’approvisionnement des produits qu’au niveau des conditions de réalisation des services ou </a:t>
            </a:r>
            <a:r>
              <a:rPr lang="fr-BE" sz="2800" dirty="0" smtClean="0">
                <a:solidFill>
                  <a:srgbClr val="002060"/>
                </a:solidFill>
              </a:rPr>
              <a:t>travaux. </a:t>
            </a:r>
            <a:endParaRPr lang="fr-BE" sz="2800" dirty="0">
              <a:solidFill>
                <a:srgbClr val="002060"/>
              </a:solidFill>
            </a:endParaRPr>
          </a:p>
        </p:txBody>
      </p:sp>
    </p:spTree>
    <p:extLst>
      <p:ext uri="{BB962C8B-B14F-4D97-AF65-F5344CB8AC3E}">
        <p14:creationId xmlns:p14="http://schemas.microsoft.com/office/powerpoint/2010/main" xmlns="" val="21925841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smtClean="0">
                <a:solidFill>
                  <a:srgbClr val="002060"/>
                </a:solidFill>
              </a:rPr>
              <a:t>Clauses sociales</a:t>
            </a:r>
            <a:endParaRPr lang="fr-BE" b="1" dirty="0">
              <a:solidFill>
                <a:srgbClr val="002060"/>
              </a:solidFill>
            </a:endParaRPr>
          </a:p>
        </p:txBody>
      </p:sp>
      <p:sp>
        <p:nvSpPr>
          <p:cNvPr id="3" name="Espace réservé du contenu 2"/>
          <p:cNvSpPr>
            <a:spLocks noGrp="1"/>
          </p:cNvSpPr>
          <p:nvPr>
            <p:ph idx="1"/>
          </p:nvPr>
        </p:nvSpPr>
        <p:spPr/>
        <p:txBody>
          <a:bodyPr>
            <a:normAutofit/>
          </a:bodyPr>
          <a:lstStyle/>
          <a:p>
            <a:pPr marL="0" indent="0">
              <a:buNone/>
            </a:pPr>
            <a:r>
              <a:rPr lang="fr-BE" sz="1800" dirty="0">
                <a:solidFill>
                  <a:srgbClr val="002060"/>
                </a:solidFill>
              </a:rPr>
              <a:t>Poursuivre un objectif de politique sociale qui contribue directement au bien-être de la collectivité. </a:t>
            </a:r>
          </a:p>
          <a:p>
            <a:pPr marL="0" indent="0">
              <a:buNone/>
            </a:pPr>
            <a:r>
              <a:rPr lang="fr-BE" sz="1800" dirty="0">
                <a:solidFill>
                  <a:srgbClr val="002060"/>
                </a:solidFill>
              </a:rPr>
              <a:t>Elles peuvent notamment : </a:t>
            </a:r>
          </a:p>
          <a:p>
            <a:pPr>
              <a:buFont typeface="Wingdings" panose="05000000000000000000" pitchFamily="2" charset="2"/>
              <a:buChar char="ü"/>
            </a:pPr>
            <a:r>
              <a:rPr lang="fr-BE" sz="1800" dirty="0">
                <a:solidFill>
                  <a:srgbClr val="002060"/>
                </a:solidFill>
              </a:rPr>
              <a:t>avoir des visées socioprofessionnelles (promouvoir la formation, l’insertion et/ou l’intégration de demandeurs d’emplois, apprenants, travailleurs handicapés, etc.), </a:t>
            </a:r>
          </a:p>
          <a:p>
            <a:pPr>
              <a:buFont typeface="Wingdings" panose="05000000000000000000" pitchFamily="2" charset="2"/>
              <a:buChar char="ü"/>
            </a:pPr>
            <a:r>
              <a:rPr lang="fr-BE" sz="1800" dirty="0">
                <a:solidFill>
                  <a:srgbClr val="002060"/>
                </a:solidFill>
              </a:rPr>
              <a:t>lutter contre la discrimination (sur base du genre, de l'origine ethnique, etc.), </a:t>
            </a:r>
          </a:p>
          <a:p>
            <a:pPr>
              <a:buFont typeface="Wingdings" panose="05000000000000000000" pitchFamily="2" charset="2"/>
              <a:buChar char="ü"/>
            </a:pPr>
            <a:r>
              <a:rPr lang="fr-BE" sz="1800" dirty="0">
                <a:solidFill>
                  <a:srgbClr val="002060"/>
                </a:solidFill>
              </a:rPr>
              <a:t>favoriser l'accessibilité de l’infrastructure à toutes personnes (en particulier aux moins valides). </a:t>
            </a:r>
          </a:p>
          <a:p>
            <a:pPr>
              <a:buFont typeface="Wingdings" panose="05000000000000000000" pitchFamily="2" charset="2"/>
              <a:buChar char="ü"/>
            </a:pPr>
            <a:endParaRPr lang="fr-BE" sz="1800" dirty="0">
              <a:solidFill>
                <a:srgbClr val="002060"/>
              </a:solidFill>
            </a:endParaRPr>
          </a:p>
          <a:p>
            <a:pPr marL="0" indent="0">
              <a:buNone/>
            </a:pPr>
            <a:r>
              <a:rPr lang="fr-BE" sz="1800" dirty="0">
                <a:solidFill>
                  <a:srgbClr val="002060"/>
                </a:solidFill>
              </a:rPr>
              <a:t>Ces clauses sont moins fréquentes dans les marchés de fournitures</a:t>
            </a:r>
          </a:p>
        </p:txBody>
      </p:sp>
    </p:spTree>
    <p:extLst>
      <p:ext uri="{BB962C8B-B14F-4D97-AF65-F5344CB8AC3E}">
        <p14:creationId xmlns:p14="http://schemas.microsoft.com/office/powerpoint/2010/main" xmlns="" val="39135643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BE" b="1" dirty="0" smtClean="0">
                <a:solidFill>
                  <a:srgbClr val="002060"/>
                </a:solidFill>
              </a:rPr>
              <a:t>Principes généraux</a:t>
            </a:r>
            <a:endParaRPr lang="fr-BE" b="1" dirty="0">
              <a:solidFill>
                <a:srgbClr val="002060"/>
              </a:solidFill>
            </a:endParaRPr>
          </a:p>
        </p:txBody>
      </p:sp>
      <p:sp>
        <p:nvSpPr>
          <p:cNvPr id="3" name="Espace réservé du contenu 2"/>
          <p:cNvSpPr>
            <a:spLocks noGrp="1"/>
          </p:cNvSpPr>
          <p:nvPr>
            <p:ph idx="1"/>
          </p:nvPr>
        </p:nvSpPr>
        <p:spPr/>
        <p:txBody>
          <a:bodyPr/>
          <a:lstStyle/>
          <a:p>
            <a:pPr>
              <a:buFont typeface="Wingdings" panose="05000000000000000000" pitchFamily="2" charset="2"/>
              <a:buChar char="Ø"/>
            </a:pPr>
            <a:r>
              <a:rPr lang="fr-BE" dirty="0" smtClean="0">
                <a:solidFill>
                  <a:srgbClr val="002060"/>
                </a:solidFill>
                <a:sym typeface="Wingdings" panose="05000000000000000000" pitchFamily="2" charset="2"/>
              </a:rPr>
              <a:t>Egalité, concurrence et non-discrimination</a:t>
            </a:r>
          </a:p>
          <a:p>
            <a:pPr>
              <a:buFont typeface="Wingdings" panose="05000000000000000000" pitchFamily="2" charset="2"/>
              <a:buChar char="Ø"/>
            </a:pPr>
            <a:r>
              <a:rPr lang="fr-BE" dirty="0" smtClean="0">
                <a:solidFill>
                  <a:srgbClr val="002060"/>
                </a:solidFill>
              </a:rPr>
              <a:t>Proportionnalité</a:t>
            </a:r>
          </a:p>
          <a:p>
            <a:pPr>
              <a:buFont typeface="Wingdings" panose="05000000000000000000" pitchFamily="2" charset="2"/>
              <a:buChar char="Ø"/>
            </a:pPr>
            <a:r>
              <a:rPr lang="fr-BE" dirty="0" smtClean="0">
                <a:solidFill>
                  <a:srgbClr val="002060"/>
                </a:solidFill>
              </a:rPr>
              <a:t>Respect du droit environnemental, social et du travail </a:t>
            </a:r>
          </a:p>
          <a:p>
            <a:pPr>
              <a:buFont typeface="Wingdings" panose="05000000000000000000" pitchFamily="2" charset="2"/>
              <a:buChar char="à"/>
            </a:pPr>
            <a:endParaRPr lang="fr-BE" dirty="0"/>
          </a:p>
        </p:txBody>
      </p:sp>
    </p:spTree>
    <p:extLst>
      <p:ext uri="{BB962C8B-B14F-4D97-AF65-F5344CB8AC3E}">
        <p14:creationId xmlns:p14="http://schemas.microsoft.com/office/powerpoint/2010/main" xmlns="" val="42260122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0100" y="332656"/>
            <a:ext cx="7886700" cy="994172"/>
          </a:xfrm>
        </p:spPr>
        <p:txBody>
          <a:bodyPr/>
          <a:lstStyle/>
          <a:p>
            <a:pPr algn="ctr"/>
            <a:r>
              <a:rPr lang="fr-BE" b="1" dirty="0" smtClean="0">
                <a:solidFill>
                  <a:srgbClr val="002060"/>
                </a:solidFill>
              </a:rPr>
              <a:t>Concevoir son marché</a:t>
            </a:r>
            <a:r>
              <a:rPr lang="fr-BE" dirty="0" smtClean="0"/>
              <a:t>	</a:t>
            </a:r>
            <a:endParaRPr lang="fr-BE" dirty="0"/>
          </a:p>
        </p:txBody>
      </p:sp>
      <p:sp>
        <p:nvSpPr>
          <p:cNvPr id="3" name="Espace réservé du contenu 2"/>
          <p:cNvSpPr>
            <a:spLocks noGrp="1"/>
          </p:cNvSpPr>
          <p:nvPr>
            <p:ph idx="1"/>
          </p:nvPr>
        </p:nvSpPr>
        <p:spPr/>
        <p:txBody>
          <a:bodyPr>
            <a:normAutofit/>
          </a:bodyPr>
          <a:lstStyle/>
          <a:p>
            <a:pPr marL="0" indent="0">
              <a:buNone/>
            </a:pPr>
            <a:r>
              <a:rPr lang="fr-BE" sz="2400" dirty="0" smtClean="0">
                <a:solidFill>
                  <a:srgbClr val="002060"/>
                </a:solidFill>
              </a:rPr>
              <a:t>Intérêt de l’allotissement</a:t>
            </a:r>
          </a:p>
          <a:p>
            <a:pPr marL="0" indent="0">
              <a:buNone/>
            </a:pPr>
            <a:r>
              <a:rPr lang="fr-BE" sz="2400" dirty="0" smtClean="0">
                <a:solidFill>
                  <a:srgbClr val="002060"/>
                </a:solidFill>
              </a:rPr>
              <a:t>Ex. : </a:t>
            </a:r>
            <a:r>
              <a:rPr lang="fr-BE" sz="2400" i="1" dirty="0" smtClean="0">
                <a:solidFill>
                  <a:srgbClr val="002060"/>
                </a:solidFill>
              </a:rPr>
              <a:t>marché de réfection de trottoirs </a:t>
            </a:r>
          </a:p>
          <a:p>
            <a:pPr marL="0" indent="0">
              <a:buNone/>
            </a:pPr>
            <a:r>
              <a:rPr lang="fr-BE" sz="2400" dirty="0" smtClean="0">
                <a:solidFill>
                  <a:srgbClr val="002060"/>
                </a:solidFill>
              </a:rPr>
              <a:t>Lot 1 : pose </a:t>
            </a:r>
          </a:p>
          <a:p>
            <a:pPr marL="0" indent="0">
              <a:buNone/>
            </a:pPr>
            <a:r>
              <a:rPr lang="fr-BE" sz="2400" dirty="0" smtClean="0">
                <a:solidFill>
                  <a:srgbClr val="002060"/>
                </a:solidFill>
              </a:rPr>
              <a:t>Lot 2 : fourniture de pierres naturelles</a:t>
            </a:r>
          </a:p>
          <a:p>
            <a:pPr marL="0" indent="0">
              <a:buNone/>
            </a:pPr>
            <a:endParaRPr lang="fr-BE" sz="2400" dirty="0" smtClean="0">
              <a:solidFill>
                <a:srgbClr val="002060"/>
              </a:solidFill>
              <a:sym typeface="Wingdings" panose="05000000000000000000" pitchFamily="2" charset="2"/>
            </a:endParaRPr>
          </a:p>
          <a:p>
            <a:pPr marL="0" indent="0">
              <a:buNone/>
            </a:pPr>
            <a:r>
              <a:rPr lang="fr-BE" sz="2400" dirty="0" smtClean="0">
                <a:solidFill>
                  <a:srgbClr val="002060"/>
                </a:solidFill>
                <a:sym typeface="Wingdings" panose="05000000000000000000" pitchFamily="2" charset="2"/>
              </a:rPr>
              <a:t> Chaque lot est considéré comme un marché à part entière; </a:t>
            </a:r>
          </a:p>
          <a:p>
            <a:pPr>
              <a:buFont typeface="Wingdings" panose="05000000000000000000" pitchFamily="2" charset="2"/>
              <a:buChar char="à"/>
            </a:pPr>
            <a:r>
              <a:rPr lang="fr-BE" sz="2400" dirty="0" smtClean="0">
                <a:solidFill>
                  <a:srgbClr val="002060"/>
                </a:solidFill>
                <a:sym typeface="Wingdings" panose="05000000000000000000" pitchFamily="2" charset="2"/>
              </a:rPr>
              <a:t>Rédaction de clauses (critères de sélection, critères d’attribution, …) adaptées exclusivement à l’objet du lot</a:t>
            </a:r>
            <a:endParaRPr lang="fr-BE" sz="2400" dirty="0" smtClean="0">
              <a:solidFill>
                <a:srgbClr val="002060"/>
              </a:solidFill>
            </a:endParaRPr>
          </a:p>
        </p:txBody>
      </p:sp>
    </p:spTree>
    <p:extLst>
      <p:ext uri="{BB962C8B-B14F-4D97-AF65-F5344CB8AC3E}">
        <p14:creationId xmlns:p14="http://schemas.microsoft.com/office/powerpoint/2010/main" xmlns="" val="597957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à coins arrondis 15"/>
          <p:cNvSpPr/>
          <p:nvPr/>
        </p:nvSpPr>
        <p:spPr>
          <a:xfrm>
            <a:off x="2478143" y="2319426"/>
            <a:ext cx="1714500" cy="1390500"/>
          </a:xfrm>
          <a:prstGeom prst="roundRect">
            <a:avLst/>
          </a:prstGeom>
          <a:solidFill>
            <a:srgbClr val="EDA4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350" dirty="0">
                <a:ln w="0"/>
                <a:solidFill>
                  <a:schemeClr val="tx1"/>
                </a:solidFill>
                <a:effectLst>
                  <a:outerShdw blurRad="38100" dist="19050" dir="2700000" algn="tl" rotWithShape="0">
                    <a:schemeClr val="dk1">
                      <a:alpha val="40000"/>
                    </a:schemeClr>
                  </a:outerShdw>
                </a:effectLst>
                <a:latin typeface="Century Gothic" panose="020B0502020202020204" pitchFamily="34" charset="0"/>
              </a:rPr>
              <a:t>Spécifications techniques</a:t>
            </a:r>
          </a:p>
        </p:txBody>
      </p:sp>
      <p:sp>
        <p:nvSpPr>
          <p:cNvPr id="2" name="Titre 1"/>
          <p:cNvSpPr>
            <a:spLocks noGrp="1"/>
          </p:cNvSpPr>
          <p:nvPr>
            <p:ph type="title"/>
          </p:nvPr>
        </p:nvSpPr>
        <p:spPr/>
        <p:txBody>
          <a:bodyPr/>
          <a:lstStyle/>
          <a:p>
            <a:pPr algn="ctr"/>
            <a:r>
              <a:rPr lang="fr-BE" b="1" dirty="0" smtClean="0">
                <a:solidFill>
                  <a:srgbClr val="002060"/>
                </a:solidFill>
                <a:latin typeface="Century Gothic" panose="020B0502020202020204" pitchFamily="34" charset="0"/>
              </a:rPr>
              <a:t>Où insérer des clauses ESE ? </a:t>
            </a:r>
            <a:endParaRPr lang="fr-BE" b="1" dirty="0">
              <a:solidFill>
                <a:srgbClr val="002060"/>
              </a:solidFill>
              <a:latin typeface="Century Gothic" panose="020B0502020202020204" pitchFamily="34" charset="0"/>
            </a:endParaRPr>
          </a:p>
        </p:txBody>
      </p:sp>
      <p:sp>
        <p:nvSpPr>
          <p:cNvPr id="18" name="Rectangle à coins arrondis 17"/>
          <p:cNvSpPr/>
          <p:nvPr/>
        </p:nvSpPr>
        <p:spPr>
          <a:xfrm>
            <a:off x="4464580" y="2319427"/>
            <a:ext cx="1714500" cy="1390500"/>
          </a:xfrm>
          <a:prstGeom prst="roundRect">
            <a:avLst/>
          </a:prstGeom>
          <a:solidFill>
            <a:srgbClr val="EDA4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350" dirty="0">
                <a:ln w="0"/>
                <a:solidFill>
                  <a:schemeClr val="tx1"/>
                </a:solidFill>
                <a:effectLst>
                  <a:outerShdw blurRad="38100" dist="19050" dir="2700000" algn="tl" rotWithShape="0">
                    <a:schemeClr val="dk1">
                      <a:alpha val="40000"/>
                    </a:schemeClr>
                  </a:outerShdw>
                </a:effectLst>
                <a:latin typeface="Century Gothic" panose="020B0502020202020204" pitchFamily="34" charset="0"/>
              </a:rPr>
              <a:t>Critères d’attribution</a:t>
            </a:r>
          </a:p>
        </p:txBody>
      </p:sp>
      <p:sp>
        <p:nvSpPr>
          <p:cNvPr id="19" name="Rectangle à coins arrondis 18"/>
          <p:cNvSpPr/>
          <p:nvPr/>
        </p:nvSpPr>
        <p:spPr>
          <a:xfrm>
            <a:off x="6522647" y="2319427"/>
            <a:ext cx="1714500" cy="1390500"/>
          </a:xfrm>
          <a:prstGeom prst="roundRect">
            <a:avLst/>
          </a:prstGeom>
          <a:solidFill>
            <a:srgbClr val="4D71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350"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rPr>
              <a:t>Exécution</a:t>
            </a:r>
          </a:p>
        </p:txBody>
      </p:sp>
      <p:sp>
        <p:nvSpPr>
          <p:cNvPr id="6" name="Rectangle à coins arrondis 5"/>
          <p:cNvSpPr/>
          <p:nvPr/>
        </p:nvSpPr>
        <p:spPr>
          <a:xfrm>
            <a:off x="491705" y="2319426"/>
            <a:ext cx="1714500" cy="1390500"/>
          </a:xfrm>
          <a:prstGeom prst="roundRect">
            <a:avLst/>
          </a:prstGeom>
          <a:solidFill>
            <a:srgbClr val="EDA44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350" dirty="0">
                <a:ln w="0"/>
                <a:solidFill>
                  <a:schemeClr val="tx1"/>
                </a:solidFill>
                <a:effectLst>
                  <a:outerShdw blurRad="38100" dist="19050" dir="2700000" algn="tl" rotWithShape="0">
                    <a:schemeClr val="dk1">
                      <a:alpha val="40000"/>
                    </a:schemeClr>
                  </a:outerShdw>
                </a:effectLst>
                <a:latin typeface="Century Gothic" panose="020B0502020202020204" pitchFamily="34" charset="0"/>
              </a:rPr>
              <a:t>Accès au marché</a:t>
            </a:r>
          </a:p>
          <a:p>
            <a:pPr algn="ctr"/>
            <a:r>
              <a:rPr lang="fr-BE" sz="1350" dirty="0">
                <a:ln w="0"/>
                <a:solidFill>
                  <a:schemeClr val="tx1"/>
                </a:solidFill>
                <a:effectLst>
                  <a:outerShdw blurRad="38100" dist="19050" dir="2700000" algn="tl" rotWithShape="0">
                    <a:schemeClr val="dk1">
                      <a:alpha val="40000"/>
                    </a:schemeClr>
                  </a:outerShdw>
                </a:effectLst>
                <a:latin typeface="Century Gothic" panose="020B0502020202020204" pitchFamily="34" charset="0"/>
              </a:rPr>
              <a:t>(motifs d’exclusion et sélection qualitative)</a:t>
            </a:r>
          </a:p>
        </p:txBody>
      </p:sp>
      <p:sp>
        <p:nvSpPr>
          <p:cNvPr id="7" name="Rectangle à coins arrondis 6"/>
          <p:cNvSpPr/>
          <p:nvPr/>
        </p:nvSpPr>
        <p:spPr>
          <a:xfrm>
            <a:off x="2496678" y="2319426"/>
            <a:ext cx="1714500" cy="1390500"/>
          </a:xfrm>
          <a:prstGeom prst="roundRect">
            <a:avLst/>
          </a:prstGeom>
          <a:solidFill>
            <a:srgbClr val="4D71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350"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rPr>
              <a:t>Spécifications techniques</a:t>
            </a:r>
          </a:p>
        </p:txBody>
      </p:sp>
      <p:sp>
        <p:nvSpPr>
          <p:cNvPr id="8" name="Rectangle à coins arrondis 7"/>
          <p:cNvSpPr/>
          <p:nvPr/>
        </p:nvSpPr>
        <p:spPr>
          <a:xfrm>
            <a:off x="4483115" y="2319427"/>
            <a:ext cx="1714500" cy="1390500"/>
          </a:xfrm>
          <a:prstGeom prst="roundRect">
            <a:avLst/>
          </a:prstGeom>
          <a:solidFill>
            <a:srgbClr val="4D71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350"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rPr>
              <a:t>Critères d’attribution</a:t>
            </a:r>
          </a:p>
        </p:txBody>
      </p:sp>
      <p:sp>
        <p:nvSpPr>
          <p:cNvPr id="9" name="Rectangle à coins arrondis 8"/>
          <p:cNvSpPr/>
          <p:nvPr/>
        </p:nvSpPr>
        <p:spPr>
          <a:xfrm>
            <a:off x="510241" y="2319426"/>
            <a:ext cx="1714500" cy="1390500"/>
          </a:xfrm>
          <a:prstGeom prst="roundRect">
            <a:avLst/>
          </a:prstGeom>
          <a:solidFill>
            <a:srgbClr val="4D71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350"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rPr>
              <a:t>Accès au marché</a:t>
            </a:r>
          </a:p>
          <a:p>
            <a:pPr algn="ctr"/>
            <a:r>
              <a:rPr lang="fr-BE" sz="1350" dirty="0">
                <a:ln w="0"/>
                <a:solidFill>
                  <a:schemeClr val="bg1"/>
                </a:solidFill>
                <a:effectLst>
                  <a:outerShdw blurRad="38100" dist="19050" dir="2700000" algn="tl" rotWithShape="0">
                    <a:schemeClr val="dk1">
                      <a:alpha val="40000"/>
                    </a:schemeClr>
                  </a:outerShdw>
                </a:effectLst>
                <a:latin typeface="Century Gothic" panose="020B0502020202020204" pitchFamily="34" charset="0"/>
              </a:rPr>
              <a:t>(motifs d’exclusion et sélection qualitative)</a:t>
            </a:r>
          </a:p>
        </p:txBody>
      </p:sp>
    </p:spTree>
    <p:extLst>
      <p:ext uri="{BB962C8B-B14F-4D97-AF65-F5344CB8AC3E}">
        <p14:creationId xmlns:p14="http://schemas.microsoft.com/office/powerpoint/2010/main" xmlns="" val="13198462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marL="0" indent="0">
              <a:buNone/>
            </a:pPr>
            <a:endParaRPr lang="fr-BE" dirty="0" smtClean="0"/>
          </a:p>
          <a:p>
            <a:pPr marL="0" indent="0">
              <a:buNone/>
            </a:pPr>
            <a:endParaRPr lang="fr-BE" dirty="0"/>
          </a:p>
          <a:p>
            <a:pPr marL="0" indent="0">
              <a:buNone/>
            </a:pPr>
            <a:endParaRPr lang="fr-BE" dirty="0" smtClean="0"/>
          </a:p>
          <a:p>
            <a:pPr marL="0" indent="0">
              <a:buNone/>
            </a:pPr>
            <a:endParaRPr lang="fr-BE" dirty="0" smtClean="0"/>
          </a:p>
          <a:p>
            <a:pPr marL="0" indent="0" algn="ctr">
              <a:buNone/>
            </a:pPr>
            <a:r>
              <a:rPr lang="fr-BE" dirty="0" smtClean="0">
                <a:solidFill>
                  <a:srgbClr val="002060"/>
                </a:solidFill>
              </a:rPr>
              <a:t>Les clauses ESE doivent toujours être en lien avec l’objet du marché</a:t>
            </a:r>
            <a:endParaRPr lang="fr-BE" dirty="0">
              <a:solidFill>
                <a:srgbClr val="002060"/>
              </a:solidFill>
            </a:endParaRPr>
          </a:p>
          <a:p>
            <a:pPr marL="0" indent="0">
              <a:buNone/>
            </a:pPr>
            <a:r>
              <a:rPr lang="fr-BE" sz="1350" dirty="0">
                <a:solidFill>
                  <a:srgbClr val="002060"/>
                </a:solidFill>
              </a:rPr>
              <a:t>Ex. : </a:t>
            </a:r>
            <a:r>
              <a:rPr lang="fr-BE" sz="1350" i="1" dirty="0">
                <a:solidFill>
                  <a:srgbClr val="002060"/>
                </a:solidFill>
              </a:rPr>
              <a:t>A l’occasion du présent marché, le pouvoir adjudicateur s’inscrit dans une démarche de développement durable. Les pierres naturelles devront respecter les clauses environnementales, éthiques et sociales décrites dans ce cahier des charges</a:t>
            </a:r>
            <a:r>
              <a:rPr lang="fr-BE" sz="1350" dirty="0"/>
              <a:t>.</a:t>
            </a:r>
          </a:p>
          <a:p>
            <a:endParaRPr lang="fr-BE" dirty="0"/>
          </a:p>
        </p:txBody>
      </p:sp>
      <p:sp>
        <p:nvSpPr>
          <p:cNvPr id="4" name="Titre 3"/>
          <p:cNvSpPr>
            <a:spLocks noGrp="1"/>
          </p:cNvSpPr>
          <p:nvPr>
            <p:ph type="title"/>
          </p:nvPr>
        </p:nvSpPr>
        <p:spPr>
          <a:xfrm>
            <a:off x="457200" y="476672"/>
            <a:ext cx="8229600" cy="940966"/>
          </a:xfrm>
          <a:prstGeom prst="roundRect">
            <a:avLst/>
          </a:prstGeom>
          <a:solidFill>
            <a:srgbClr val="4D7190"/>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lang="fr-BE" sz="2700" b="1" dirty="0">
                <a:solidFill>
                  <a:schemeClr val="bg1"/>
                </a:solidFill>
                <a:latin typeface="Century Gothic" panose="020B0502020202020204" pitchFamily="34" charset="0"/>
              </a:rPr>
              <a:t>Objet du marché</a:t>
            </a:r>
          </a:p>
        </p:txBody>
      </p:sp>
      <p:sp>
        <p:nvSpPr>
          <p:cNvPr id="5" name="Rectangle à coins arrondis 4"/>
          <p:cNvSpPr/>
          <p:nvPr/>
        </p:nvSpPr>
        <p:spPr>
          <a:xfrm>
            <a:off x="2958777" y="2061446"/>
            <a:ext cx="1620000" cy="1440000"/>
          </a:xfrm>
          <a:prstGeom prst="roundRect">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smtClean="0">
                <a:solidFill>
                  <a:schemeClr val="bg1"/>
                </a:solidFill>
                <a:latin typeface="Century Gothic" panose="020B0502020202020204" pitchFamily="34" charset="0"/>
              </a:rPr>
              <a:t>Spécifications </a:t>
            </a:r>
            <a:r>
              <a:rPr lang="fr-BE" sz="1200" dirty="0">
                <a:solidFill>
                  <a:schemeClr val="bg1"/>
                </a:solidFill>
                <a:latin typeface="Century Gothic" panose="020B0502020202020204" pitchFamily="34" charset="0"/>
              </a:rPr>
              <a:t>techniques</a:t>
            </a:r>
          </a:p>
        </p:txBody>
      </p:sp>
      <p:sp>
        <p:nvSpPr>
          <p:cNvPr id="6" name="Rectangle à coins arrondis 5"/>
          <p:cNvSpPr/>
          <p:nvPr/>
        </p:nvSpPr>
        <p:spPr>
          <a:xfrm>
            <a:off x="4714016" y="2061446"/>
            <a:ext cx="1620000" cy="1440000"/>
          </a:xfrm>
          <a:prstGeom prst="roundRect">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a:solidFill>
                  <a:schemeClr val="bg1"/>
                </a:solidFill>
                <a:latin typeface="Century Gothic" panose="020B0502020202020204" pitchFamily="34" charset="0"/>
              </a:rPr>
              <a:t>Critères d’attribution</a:t>
            </a:r>
          </a:p>
        </p:txBody>
      </p:sp>
      <p:sp>
        <p:nvSpPr>
          <p:cNvPr id="7" name="Rectangle à coins arrondis 6"/>
          <p:cNvSpPr/>
          <p:nvPr/>
        </p:nvSpPr>
        <p:spPr>
          <a:xfrm>
            <a:off x="6481978" y="2046534"/>
            <a:ext cx="1620000" cy="1440000"/>
          </a:xfrm>
          <a:prstGeom prst="roundRect">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a:solidFill>
                  <a:schemeClr val="bg1"/>
                </a:solidFill>
                <a:latin typeface="Century Gothic" panose="020B0502020202020204" pitchFamily="34" charset="0"/>
              </a:rPr>
              <a:t>Exécution</a:t>
            </a:r>
          </a:p>
        </p:txBody>
      </p:sp>
      <p:sp>
        <p:nvSpPr>
          <p:cNvPr id="8" name="Rectangle à coins arrondis 7"/>
          <p:cNvSpPr/>
          <p:nvPr/>
        </p:nvSpPr>
        <p:spPr>
          <a:xfrm>
            <a:off x="1203539" y="2061446"/>
            <a:ext cx="1620000" cy="1440000"/>
          </a:xfrm>
          <a:prstGeom prst="roundRect">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dirty="0">
                <a:solidFill>
                  <a:schemeClr val="bg1"/>
                </a:solidFill>
                <a:latin typeface="Century Gothic" panose="020B0502020202020204" pitchFamily="34" charset="0"/>
              </a:rPr>
              <a:t>Accès au marché</a:t>
            </a:r>
          </a:p>
          <a:p>
            <a:pPr algn="ctr"/>
            <a:r>
              <a:rPr lang="fr-BE" sz="1200" dirty="0">
                <a:solidFill>
                  <a:schemeClr val="bg1"/>
                </a:solidFill>
                <a:latin typeface="Century Gothic" panose="020B0502020202020204" pitchFamily="34" charset="0"/>
              </a:rPr>
              <a:t>(motifs d’exclusion et sélection qualitative)</a:t>
            </a:r>
          </a:p>
        </p:txBody>
      </p:sp>
      <p:sp>
        <p:nvSpPr>
          <p:cNvPr id="2" name="Double flèche horizontale 1"/>
          <p:cNvSpPr/>
          <p:nvPr/>
        </p:nvSpPr>
        <p:spPr>
          <a:xfrm rot="18189399">
            <a:off x="1999005" y="1637637"/>
            <a:ext cx="540000" cy="255695"/>
          </a:xfrm>
          <a:prstGeom prst="leftRightArrow">
            <a:avLst/>
          </a:prstGeom>
          <a:solidFill>
            <a:srgbClr val="4D719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BE" sz="675" dirty="0">
              <a:latin typeface="Century Gothic" panose="020B0502020202020204" pitchFamily="34" charset="0"/>
            </a:endParaRPr>
          </a:p>
        </p:txBody>
      </p:sp>
      <p:sp>
        <p:nvSpPr>
          <p:cNvPr id="9" name="Double flèche horizontale 8"/>
          <p:cNvSpPr/>
          <p:nvPr/>
        </p:nvSpPr>
        <p:spPr>
          <a:xfrm rot="14305811">
            <a:off x="5229802" y="1631430"/>
            <a:ext cx="540000" cy="255695"/>
          </a:xfrm>
          <a:prstGeom prst="leftRightArrow">
            <a:avLst/>
          </a:prstGeom>
          <a:solidFill>
            <a:srgbClr val="4D719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BE" sz="675" dirty="0">
              <a:latin typeface="Century Gothic" panose="020B0502020202020204" pitchFamily="34" charset="0"/>
            </a:endParaRPr>
          </a:p>
        </p:txBody>
      </p:sp>
      <p:sp>
        <p:nvSpPr>
          <p:cNvPr id="10" name="Double flèche horizontale 9"/>
          <p:cNvSpPr/>
          <p:nvPr/>
        </p:nvSpPr>
        <p:spPr>
          <a:xfrm rot="17818800">
            <a:off x="3648693" y="1634982"/>
            <a:ext cx="540000" cy="255695"/>
          </a:xfrm>
          <a:prstGeom prst="leftRightArrow">
            <a:avLst/>
          </a:prstGeom>
          <a:solidFill>
            <a:srgbClr val="4D719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BE" sz="675" dirty="0">
              <a:latin typeface="Century Gothic" panose="020B0502020202020204" pitchFamily="34" charset="0"/>
            </a:endParaRPr>
          </a:p>
        </p:txBody>
      </p:sp>
      <p:sp>
        <p:nvSpPr>
          <p:cNvPr id="11" name="Double flèche horizontale 10"/>
          <p:cNvSpPr/>
          <p:nvPr/>
        </p:nvSpPr>
        <p:spPr>
          <a:xfrm rot="14441167">
            <a:off x="6962583" y="1620666"/>
            <a:ext cx="540000" cy="255695"/>
          </a:xfrm>
          <a:prstGeom prst="leftRightArrow">
            <a:avLst/>
          </a:prstGeom>
          <a:solidFill>
            <a:srgbClr val="4D719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fr-BE" sz="675" dirty="0">
              <a:latin typeface="Century Gothic" panose="020B0502020202020204" pitchFamily="34" charset="0"/>
            </a:endParaRPr>
          </a:p>
        </p:txBody>
      </p:sp>
    </p:spTree>
    <p:extLst>
      <p:ext uri="{BB962C8B-B14F-4D97-AF65-F5344CB8AC3E}">
        <p14:creationId xmlns:p14="http://schemas.microsoft.com/office/powerpoint/2010/main" xmlns="" val="12916146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b="1" dirty="0" smtClean="0">
                <a:solidFill>
                  <a:srgbClr val="FF3399"/>
                </a:solidFill>
              </a:rPr>
              <a:t>	    </a:t>
            </a:r>
            <a:br>
              <a:rPr lang="fr-BE" b="1" dirty="0" smtClean="0">
                <a:solidFill>
                  <a:srgbClr val="FF3399"/>
                </a:solidFill>
              </a:rPr>
            </a:br>
            <a:r>
              <a:rPr lang="fr-BE" b="1" dirty="0">
                <a:solidFill>
                  <a:srgbClr val="FF3399"/>
                </a:solidFill>
              </a:rPr>
              <a:t> </a:t>
            </a:r>
            <a:r>
              <a:rPr lang="fr-BE" b="1" dirty="0" smtClean="0">
                <a:solidFill>
                  <a:srgbClr val="FF3399"/>
                </a:solidFill>
              </a:rPr>
              <a:t>          </a:t>
            </a:r>
            <a:r>
              <a:rPr lang="fr-BE" b="1" dirty="0" smtClean="0">
                <a:solidFill>
                  <a:srgbClr val="002060"/>
                </a:solidFill>
              </a:rPr>
              <a:t>Rappel : Principe </a:t>
            </a:r>
            <a:r>
              <a:rPr lang="fr-BE" b="1" dirty="0">
                <a:solidFill>
                  <a:srgbClr val="002060"/>
                </a:solidFill>
              </a:rPr>
              <a:t>de base</a:t>
            </a:r>
          </a:p>
        </p:txBody>
      </p:sp>
      <p:sp>
        <p:nvSpPr>
          <p:cNvPr id="3" name="Espace réservé du contenu 2"/>
          <p:cNvSpPr>
            <a:spLocks noGrp="1"/>
          </p:cNvSpPr>
          <p:nvPr>
            <p:ph idx="1"/>
          </p:nvPr>
        </p:nvSpPr>
        <p:spPr>
          <a:xfrm>
            <a:off x="622794" y="2100802"/>
            <a:ext cx="8197677" cy="3394472"/>
          </a:xfrm>
        </p:spPr>
        <p:txBody>
          <a:bodyPr>
            <a:normAutofit fontScale="85000" lnSpcReduction="20000"/>
          </a:bodyPr>
          <a:lstStyle/>
          <a:p>
            <a:pPr>
              <a:buNone/>
            </a:pPr>
            <a:endParaRPr lang="fr-BE" dirty="0"/>
          </a:p>
          <a:p>
            <a:pPr>
              <a:buNone/>
            </a:pPr>
            <a:r>
              <a:rPr lang="fr-BE" dirty="0" smtClean="0">
                <a:solidFill>
                  <a:srgbClr val="002060"/>
                </a:solidFill>
              </a:rPr>
              <a:t>  Une </a:t>
            </a:r>
            <a:r>
              <a:rPr lang="fr-BE" dirty="0">
                <a:solidFill>
                  <a:srgbClr val="002060"/>
                </a:solidFill>
              </a:rPr>
              <a:t>soumission est composée de </a:t>
            </a:r>
            <a:r>
              <a:rPr lang="fr-BE" dirty="0" smtClean="0">
                <a:solidFill>
                  <a:srgbClr val="002060"/>
                </a:solidFill>
              </a:rPr>
              <a:t>deux grands volets </a:t>
            </a:r>
            <a:r>
              <a:rPr lang="fr-BE" dirty="0">
                <a:solidFill>
                  <a:srgbClr val="002060"/>
                </a:solidFill>
              </a:rPr>
              <a:t>: </a:t>
            </a:r>
            <a:endParaRPr lang="fr-BE" dirty="0" smtClean="0">
              <a:solidFill>
                <a:srgbClr val="002060"/>
              </a:solidFill>
            </a:endParaRPr>
          </a:p>
          <a:p>
            <a:pPr>
              <a:buNone/>
            </a:pPr>
            <a:endParaRPr lang="fr-BE" dirty="0">
              <a:solidFill>
                <a:srgbClr val="002060"/>
              </a:solidFill>
            </a:endParaRPr>
          </a:p>
          <a:p>
            <a:pPr>
              <a:buAutoNum type="arabicParenR"/>
            </a:pPr>
            <a:r>
              <a:rPr lang="fr-BE" dirty="0" smtClean="0">
                <a:solidFill>
                  <a:srgbClr val="002060"/>
                </a:solidFill>
              </a:rPr>
              <a:t> Les </a:t>
            </a:r>
            <a:r>
              <a:rPr lang="fr-BE" dirty="0">
                <a:solidFill>
                  <a:srgbClr val="002060"/>
                </a:solidFill>
              </a:rPr>
              <a:t>éléments relatifs à la sélection : qui vont permettre d’évaluer la capacité de l’entreprise à pouvoir répondre au </a:t>
            </a:r>
            <a:r>
              <a:rPr lang="fr-BE" dirty="0" smtClean="0">
                <a:solidFill>
                  <a:srgbClr val="002060"/>
                </a:solidFill>
              </a:rPr>
              <a:t>marché</a:t>
            </a:r>
          </a:p>
          <a:p>
            <a:pPr marL="0" indent="0">
              <a:buNone/>
            </a:pPr>
            <a:endParaRPr lang="fr-BE" dirty="0">
              <a:solidFill>
                <a:srgbClr val="002060"/>
              </a:solidFill>
            </a:endParaRPr>
          </a:p>
          <a:p>
            <a:pPr>
              <a:buAutoNum type="arabicParenR" startAt="2"/>
            </a:pPr>
            <a:r>
              <a:rPr lang="fr-BE" dirty="0" smtClean="0">
                <a:solidFill>
                  <a:srgbClr val="002060"/>
                </a:solidFill>
              </a:rPr>
              <a:t> L’offre </a:t>
            </a:r>
            <a:r>
              <a:rPr lang="fr-BE" dirty="0">
                <a:solidFill>
                  <a:srgbClr val="002060"/>
                </a:solidFill>
              </a:rPr>
              <a:t>proprement dite</a:t>
            </a:r>
          </a:p>
          <a:p>
            <a:endParaRPr lang="fr-BE" dirty="0"/>
          </a:p>
        </p:txBody>
      </p:sp>
      <p:sp>
        <p:nvSpPr>
          <p:cNvPr id="4" name="Espace réservé du numéro de diapositive 3"/>
          <p:cNvSpPr>
            <a:spLocks noGrp="1"/>
          </p:cNvSpPr>
          <p:nvPr>
            <p:ph type="sldNum" sz="quarter" idx="12"/>
          </p:nvPr>
        </p:nvSpPr>
        <p:spPr/>
        <p:txBody>
          <a:bodyPr/>
          <a:lstStyle/>
          <a:p>
            <a:pPr>
              <a:defRPr/>
            </a:pPr>
            <a:fld id="{80ABDF21-E65B-4535-8E16-43C789F5DDAF}" type="slidenum">
              <a:rPr lang="fr-BE" smtClean="0"/>
              <a:pPr>
                <a:defRPr/>
              </a:pPr>
              <a:t>9</a:t>
            </a:fld>
            <a:endParaRPr lang="fr-BE" dirty="0"/>
          </a:p>
        </p:txBody>
      </p:sp>
      <p:sp>
        <p:nvSpPr>
          <p:cNvPr id="6" name="Rectangle à coins arrondis 5"/>
          <p:cNvSpPr/>
          <p:nvPr/>
        </p:nvSpPr>
        <p:spPr>
          <a:xfrm>
            <a:off x="628650" y="476672"/>
            <a:ext cx="1440000" cy="1440000"/>
          </a:xfrm>
          <a:prstGeom prst="roundRect">
            <a:avLst>
              <a:gd name="adj" fmla="val 13616"/>
            </a:avLst>
          </a:prstGeom>
          <a:solidFill>
            <a:srgbClr val="4D719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200" b="1" dirty="0">
                <a:solidFill>
                  <a:schemeClr val="bg1"/>
                </a:solidFill>
                <a:latin typeface="Century Gothic" panose="020B0502020202020204" pitchFamily="34" charset="0"/>
              </a:rPr>
              <a:t>Accès au marché</a:t>
            </a:r>
          </a:p>
          <a:p>
            <a:pPr algn="ctr"/>
            <a:r>
              <a:rPr lang="fr-BE" sz="1200" b="1" dirty="0">
                <a:solidFill>
                  <a:schemeClr val="bg1"/>
                </a:solidFill>
                <a:latin typeface="Century Gothic" panose="020B0502020202020204" pitchFamily="34" charset="0"/>
              </a:rPr>
              <a:t>(motifs d’exclusion et sélection qualitative)</a:t>
            </a:r>
          </a:p>
        </p:txBody>
      </p:sp>
    </p:spTree>
    <p:extLst>
      <p:ext uri="{BB962C8B-B14F-4D97-AF65-F5344CB8AC3E}">
        <p14:creationId xmlns:p14="http://schemas.microsoft.com/office/powerpoint/2010/main" xmlns="" val="2304169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TotalTime>
  <Words>954</Words>
  <Application>Microsoft Office PowerPoint</Application>
  <PresentationFormat>Affichage à l'écran (4:3)</PresentationFormat>
  <Paragraphs>175</Paragraphs>
  <Slides>17</Slides>
  <Notes>17</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Les clauses sociales, environnementales et éthiques</vt:lpstr>
      <vt:lpstr>Clauses environnementales </vt:lpstr>
      <vt:lpstr>Clauses éthiques</vt:lpstr>
      <vt:lpstr>Clauses sociales</vt:lpstr>
      <vt:lpstr>Principes généraux</vt:lpstr>
      <vt:lpstr>Concevoir son marché </vt:lpstr>
      <vt:lpstr>Où insérer des clauses ESE ? </vt:lpstr>
      <vt:lpstr>Objet du marché</vt:lpstr>
      <vt:lpstr>                 Rappel : Principe de base</vt:lpstr>
      <vt:lpstr>   Motifs d’exclusion obligatoires</vt:lpstr>
      <vt:lpstr>  Motifs d’exclusion facultatifs</vt:lpstr>
      <vt:lpstr>   Critères de sélection</vt:lpstr>
      <vt:lpstr>                Au terme de la sélection</vt:lpstr>
      <vt:lpstr>Diapositive 14</vt:lpstr>
      <vt:lpstr>Diapositive 15</vt:lpstr>
      <vt:lpstr>Diapositive 16</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aurore.bayet</dc:creator>
  <cp:lastModifiedBy>arnaud.fleurquin</cp:lastModifiedBy>
  <cp:revision>38</cp:revision>
  <dcterms:created xsi:type="dcterms:W3CDTF">2017-01-26T10:56:40Z</dcterms:created>
  <dcterms:modified xsi:type="dcterms:W3CDTF">2019-10-28T09:39:59Z</dcterms:modified>
</cp:coreProperties>
</file>